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6" r:id="rId1"/>
  </p:sldMasterIdLst>
  <p:notesMasterIdLst>
    <p:notesMasterId r:id="rId4"/>
  </p:notesMasterIdLst>
  <p:sldIdLst>
    <p:sldId id="261" r:id="rId2"/>
    <p:sldId id="268" r:id="rId3"/>
  </p:sldIdLst>
  <p:sldSz cx="7775575" cy="10907713"/>
  <p:notesSz cx="6735763" cy="9866313"/>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E8"/>
    <a:srgbClr val="FFF000"/>
    <a:srgbClr val="EF8200"/>
    <a:srgbClr val="FFF9B0"/>
    <a:srgbClr val="E94708"/>
    <a:srgbClr val="906E30"/>
    <a:srgbClr val="82582D"/>
    <a:srgbClr val="A4723A"/>
    <a:srgbClr val="664724"/>
    <a:srgbClr val="64522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907226-F2AF-4EEE-ADF3-FCDC19DBA494}" v="6" dt="2024-04-26T00:45:06.72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6" d="100"/>
          <a:sy n="86" d="100"/>
        </p:scale>
        <p:origin x="600" y="-1104"/>
      </p:cViewPr>
      <p:guideLst>
        <p:guide orient="horz" pos="3435"/>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 Id="rId9"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830" cy="495029"/>
          </a:xfrm>
          <a:prstGeom prst="rect">
            <a:avLst/>
          </a:prstGeom>
        </p:spPr>
        <p:txBody>
          <a:bodyPr vert="horz" lIns="90782" tIns="45391" rIns="90782" bIns="45391" rtlCol="0"/>
          <a:lstStyle>
            <a:lvl1pPr algn="l">
              <a:defRPr sz="1100"/>
            </a:lvl1pPr>
          </a:lstStyle>
          <a:p>
            <a:endParaRPr kumimoji="1" lang="ja-JP" altLang="en-US"/>
          </a:p>
        </p:txBody>
      </p:sp>
      <p:sp>
        <p:nvSpPr>
          <p:cNvPr id="3" name="日付プレースホルダー 2"/>
          <p:cNvSpPr>
            <a:spLocks noGrp="1"/>
          </p:cNvSpPr>
          <p:nvPr>
            <p:ph type="dt" idx="1"/>
          </p:nvPr>
        </p:nvSpPr>
        <p:spPr>
          <a:xfrm>
            <a:off x="3815376" y="0"/>
            <a:ext cx="2918830" cy="495029"/>
          </a:xfrm>
          <a:prstGeom prst="rect">
            <a:avLst/>
          </a:prstGeom>
        </p:spPr>
        <p:txBody>
          <a:bodyPr vert="horz" lIns="90782" tIns="45391" rIns="90782" bIns="45391" rtlCol="0"/>
          <a:lstStyle>
            <a:lvl1pPr algn="r">
              <a:defRPr sz="1100"/>
            </a:lvl1pPr>
          </a:lstStyle>
          <a:p>
            <a:fld id="{70F99883-74AE-4A2C-81B7-5B86A08198C0}" type="datetimeFigureOut">
              <a:rPr kumimoji="1" lang="ja-JP" altLang="en-US" smtClean="0"/>
              <a:t>2024/4/30</a:t>
            </a:fld>
            <a:endParaRPr kumimoji="1" lang="ja-JP" altLang="en-US"/>
          </a:p>
        </p:txBody>
      </p:sp>
      <p:sp>
        <p:nvSpPr>
          <p:cNvPr id="4" name="スライド イメージ プレースホルダー 3"/>
          <p:cNvSpPr>
            <a:spLocks noGrp="1" noRot="1" noChangeAspect="1"/>
          </p:cNvSpPr>
          <p:nvPr>
            <p:ph type="sldImg" idx="2"/>
          </p:nvPr>
        </p:nvSpPr>
        <p:spPr>
          <a:xfrm>
            <a:off x="2181225" y="1231900"/>
            <a:ext cx="2373313" cy="3332163"/>
          </a:xfrm>
          <a:prstGeom prst="rect">
            <a:avLst/>
          </a:prstGeom>
          <a:noFill/>
          <a:ln w="12700">
            <a:solidFill>
              <a:prstClr val="black"/>
            </a:solidFill>
          </a:ln>
        </p:spPr>
        <p:txBody>
          <a:bodyPr vert="horz" lIns="90782" tIns="45391" rIns="90782" bIns="45391"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782" tIns="45391" rIns="90782" bIns="453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8"/>
            <a:ext cx="2918830" cy="495028"/>
          </a:xfrm>
          <a:prstGeom prst="rect">
            <a:avLst/>
          </a:prstGeom>
        </p:spPr>
        <p:txBody>
          <a:bodyPr vert="horz" lIns="90782" tIns="45391" rIns="90782" bIns="45391"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3815376" y="9371288"/>
            <a:ext cx="2918830" cy="495028"/>
          </a:xfrm>
          <a:prstGeom prst="rect">
            <a:avLst/>
          </a:prstGeom>
        </p:spPr>
        <p:txBody>
          <a:bodyPr vert="horz" lIns="90782" tIns="45391" rIns="90782" bIns="45391" rtlCol="0" anchor="b"/>
          <a:lstStyle>
            <a:lvl1pPr algn="r">
              <a:defRPr sz="11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a:prstGeom prst="rect">
            <a:avLst/>
          </a:prstGeo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a:prstGeom prst="rect">
            <a:avLst/>
          </a:prstGeo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94A3B7E-DD21-4048-88F3-59665D8E8CDB}"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84903F17-9641-4B84-A974-7D55D06F18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210892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988" y="2903538"/>
            <a:ext cx="6705600" cy="6921500"/>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57294DBB-917B-4186-A703-7409F7CF8E54}"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52B72EE-4B45-425F-B500-026DA88CB77F}"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323652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C64D20DD-EE55-4DDE-BB8B-8D151B9371C9}"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EF60586A-009D-4946-86B1-6BEB0D580BF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5280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287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34988" y="2903538"/>
            <a:ext cx="6705600" cy="69215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AE7DE13-46BE-4B37-9FBB-8FA2A87D7224}"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9A7FC707-0A99-4B85-9C38-B64E72987C1E}"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55207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a:prstGeom prst="rect">
            <a:avLst/>
          </a:prstGeo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a:prstGeom prst="rect">
            <a:avLst/>
          </a:prstGeo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8184D596-71CB-401C-BE2A-FF96587D8E95}"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5"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3D9CCBC2-8C21-4C9A-A2A0-C4F7CFD13B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92403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B73FDC24-657B-46BD-9F76-F6EB56EE60B7}"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0B8B99DA-1B7B-4D03-B44C-EA0B6BFD2A8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16316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a:prstGeom prst="rect">
            <a:avLst/>
          </a:prstGeo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23244564-11C5-49CA-A6C6-0EFA5B9EEF59}"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8"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A10FB411-F8C4-4E71-AA2F-EFB8BA585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932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34988" y="581025"/>
            <a:ext cx="6705600" cy="2108200"/>
          </a:xfrm>
          <a:prstGeom prst="rect">
            <a:avLst/>
          </a:prstGeom>
        </p:spPr>
        <p:txBody>
          <a:bodyPr/>
          <a:lstStyle/>
          <a:p>
            <a:r>
              <a:rPr lang="ja-JP" altLang="en-US"/>
              <a:t>マスター タイトルの書式設定</a:t>
            </a:r>
            <a:endParaRPr lang="en-US" dirty="0"/>
          </a:p>
        </p:txBody>
      </p:sp>
      <p:sp>
        <p:nvSpPr>
          <p:cNvPr id="3"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1E3C5F0A-E814-4F5B-8509-4826EF6EAFAD}"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4"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F8C3135D-753B-4641-9B40-F5C756AB03B8}"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675906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449F838-D727-4C3D-981F-C91357BA9725}"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3"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2E37CFDE-7B0F-4037-894D-A6CABA6358C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66309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a:prstGeom prst="rect">
            <a:avLst/>
          </a:prstGeo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61578700-CC02-43A7-8D67-617F0C9B34C3}"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717CBD56-090A-4AA6-BB18-0A87B6BE424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671046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a:prstGeom prst="rect">
            <a:avLst/>
          </a:prstGeo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a:prstGeom prst="rect">
            <a:avLst/>
          </a:prstGeo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pPr lvl="0"/>
            <a:r>
              <a:rPr lang="ja-JP" altLang="en-US" noProof="0"/>
              <a:t>図を追加</a:t>
            </a:r>
            <a:endParaRPr lang="en-US" noProof="0" dirty="0"/>
          </a:p>
        </p:txBody>
      </p:sp>
      <p:sp>
        <p:nvSpPr>
          <p:cNvPr id="4" name="Text Placeholder 3"/>
          <p:cNvSpPr>
            <a:spLocks noGrp="1"/>
          </p:cNvSpPr>
          <p:nvPr>
            <p:ph type="body" sz="half" idx="2"/>
          </p:nvPr>
        </p:nvSpPr>
        <p:spPr>
          <a:xfrm>
            <a:off x="535584" y="3272314"/>
            <a:ext cx="2507825" cy="6062366"/>
          </a:xfrm>
          <a:prstGeom prst="rect">
            <a:avLst/>
          </a:prstGeo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3"/>
          <p:cNvSpPr>
            <a:spLocks noGrp="1"/>
          </p:cNvSpPr>
          <p:nvPr>
            <p:ph type="dt" sz="half" idx="10"/>
          </p:nvPr>
        </p:nvSpPr>
        <p:spPr>
          <a:xfrm>
            <a:off x="534988" y="10109200"/>
            <a:ext cx="1749425" cy="581025"/>
          </a:xfrm>
          <a:prstGeom prst="rect">
            <a:avLst/>
          </a:prstGeom>
        </p:spPr>
        <p:txBody>
          <a:bodyPr/>
          <a:lstStyle>
            <a:lvl1pPr>
              <a:defRPr/>
            </a:lvl1pPr>
          </a:lstStyle>
          <a:p>
            <a:pPr>
              <a:defRPr/>
            </a:pPr>
            <a:fld id="{D7CF08AA-2110-42CD-8773-E3A4EF59A3C2}" type="datetimeFigureOut">
              <a:rPr lang="en-US">
                <a:solidFill>
                  <a:prstClr val="black">
                    <a:tint val="75000"/>
                  </a:prstClr>
                </a:solidFill>
              </a:rPr>
              <a:pPr>
                <a:defRPr/>
              </a:pPr>
              <a:t>4/30/2024</a:t>
            </a:fld>
            <a:endParaRPr lang="en-US" dirty="0">
              <a:solidFill>
                <a:prstClr val="black">
                  <a:tint val="75000"/>
                </a:prstClr>
              </a:solidFill>
            </a:endParaRPr>
          </a:p>
        </p:txBody>
      </p:sp>
      <p:sp>
        <p:nvSpPr>
          <p:cNvPr id="6" name="Footer Placeholder 4"/>
          <p:cNvSpPr>
            <a:spLocks noGrp="1"/>
          </p:cNvSpPr>
          <p:nvPr>
            <p:ph type="ftr" sz="quarter" idx="11"/>
          </p:nvPr>
        </p:nvSpPr>
        <p:spPr>
          <a:xfrm>
            <a:off x="2574925" y="10109200"/>
            <a:ext cx="2625725" cy="581025"/>
          </a:xfrm>
          <a:prstGeom prst="rect">
            <a:avLst/>
          </a:prstGeom>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a:xfrm>
            <a:off x="5491163" y="10109200"/>
            <a:ext cx="1749425" cy="581025"/>
          </a:xfrm>
          <a:prstGeom prst="rect">
            <a:avLst/>
          </a:prstGeom>
        </p:spPr>
        <p:txBody>
          <a:bodyPr/>
          <a:lstStyle>
            <a:lvl1pPr>
              <a:defRPr/>
            </a:lvl1pPr>
          </a:lstStyle>
          <a:p>
            <a:pPr>
              <a:defRPr/>
            </a:pPr>
            <a:fld id="{5D69A334-02AD-4810-8742-6DB93C5EA25A}"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214634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746532"/>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algn="l" defTabSz="776288" rtl="0" fontAlgn="base">
        <a:lnSpc>
          <a:spcPct val="90000"/>
        </a:lnSpc>
        <a:spcBef>
          <a:spcPct val="0"/>
        </a:spcBef>
        <a:spcAft>
          <a:spcPct val="0"/>
        </a:spcAft>
        <a:defRPr kumimoji="1" sz="3700" kern="1200">
          <a:solidFill>
            <a:schemeClr val="tx1"/>
          </a:solidFill>
          <a:latin typeface="+mj-lt"/>
          <a:ea typeface="+mj-ea"/>
          <a:cs typeface="+mj-cs"/>
        </a:defRPr>
      </a:lvl1pPr>
      <a:lvl2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2pPr>
      <a:lvl3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3pPr>
      <a:lvl4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4pPr>
      <a:lvl5pPr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5pPr>
      <a:lvl6pPr marL="4572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6pPr>
      <a:lvl7pPr marL="9144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7pPr>
      <a:lvl8pPr marL="13716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8pPr>
      <a:lvl9pPr marL="1828800" algn="l" defTabSz="776288" rtl="0" fontAlgn="base">
        <a:lnSpc>
          <a:spcPct val="90000"/>
        </a:lnSpc>
        <a:spcBef>
          <a:spcPct val="0"/>
        </a:spcBef>
        <a:spcAft>
          <a:spcPct val="0"/>
        </a:spcAft>
        <a:defRPr kumimoji="1" sz="3700">
          <a:solidFill>
            <a:schemeClr val="tx1"/>
          </a:solidFill>
          <a:latin typeface="Calibri Light"/>
          <a:ea typeface="ＭＳ Ｐゴシック" pitchFamily="50" charset="-128"/>
        </a:defRPr>
      </a:lvl9pPr>
    </p:titleStyle>
    <p:bodyStyle>
      <a:lvl1pPr marL="193675" indent="-193675" algn="l" defTabSz="776288" rtl="0" fontAlgn="base">
        <a:lnSpc>
          <a:spcPct val="90000"/>
        </a:lnSpc>
        <a:spcBef>
          <a:spcPts val="850"/>
        </a:spcBef>
        <a:spcAft>
          <a:spcPct val="0"/>
        </a:spcAft>
        <a:buFont typeface="Arial" pitchFamily="34" charset="0"/>
        <a:buChar char="•"/>
        <a:defRPr kumimoji="1" sz="2300" kern="1200">
          <a:solidFill>
            <a:schemeClr val="tx1"/>
          </a:solidFill>
          <a:latin typeface="+mn-lt"/>
          <a:ea typeface="+mn-ea"/>
          <a:cs typeface="+mn-cs"/>
        </a:defRPr>
      </a:lvl1pPr>
      <a:lvl2pPr marL="582613" indent="-193675" algn="l" defTabSz="776288" rtl="0" fontAlgn="base">
        <a:lnSpc>
          <a:spcPct val="90000"/>
        </a:lnSpc>
        <a:spcBef>
          <a:spcPts val="425"/>
        </a:spcBef>
        <a:spcAft>
          <a:spcPct val="0"/>
        </a:spcAft>
        <a:buFont typeface="Arial" pitchFamily="34" charset="0"/>
        <a:buChar char="•"/>
        <a:defRPr kumimoji="1" sz="2000" kern="1200">
          <a:solidFill>
            <a:schemeClr val="tx1"/>
          </a:solidFill>
          <a:latin typeface="+mn-lt"/>
          <a:ea typeface="+mn-ea"/>
          <a:cs typeface="+mn-cs"/>
        </a:defRPr>
      </a:lvl2pPr>
      <a:lvl3pPr marL="971550" indent="-193675" algn="l" defTabSz="776288" rtl="0" fontAlgn="base">
        <a:lnSpc>
          <a:spcPct val="90000"/>
        </a:lnSpc>
        <a:spcBef>
          <a:spcPts val="425"/>
        </a:spcBef>
        <a:spcAft>
          <a:spcPct val="0"/>
        </a:spcAft>
        <a:buFont typeface="Arial" pitchFamily="34" charset="0"/>
        <a:buChar char="•"/>
        <a:defRPr kumimoji="1" sz="1700" kern="1200">
          <a:solidFill>
            <a:schemeClr val="tx1"/>
          </a:solidFill>
          <a:latin typeface="+mn-lt"/>
          <a:ea typeface="+mn-ea"/>
          <a:cs typeface="+mn-cs"/>
        </a:defRPr>
      </a:lvl3pPr>
      <a:lvl4pPr marL="136048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4pPr>
      <a:lvl5pPr marL="1747838" indent="-193675" algn="l" defTabSz="776288" rtl="0" fontAlgn="base">
        <a:lnSpc>
          <a:spcPct val="90000"/>
        </a:lnSpc>
        <a:spcBef>
          <a:spcPts val="425"/>
        </a:spcBef>
        <a:spcAft>
          <a:spcPct val="0"/>
        </a:spcAft>
        <a:buFont typeface="Arial" pitchFamily="34" charset="0"/>
        <a:buChar char="•"/>
        <a:defRPr kumimoji="1" sz="1500"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cci.minokamo.gifu.jp/hp/seminar/1618-2"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FC1531B3-B3FF-FE7F-8305-198D97112132}"/>
              </a:ext>
            </a:extLst>
          </p:cNvPr>
          <p:cNvSpPr/>
          <p:nvPr/>
        </p:nvSpPr>
        <p:spPr>
          <a:xfrm>
            <a:off x="5412967" y="5567595"/>
            <a:ext cx="1974703" cy="1829479"/>
          </a:xfrm>
          <a:prstGeom prst="roundRect">
            <a:avLst>
              <a:gd name="adj" fmla="val 9970"/>
            </a:avLst>
          </a:prstGeom>
          <a:ln w="19050">
            <a:solidFill>
              <a:schemeClr val="accent5">
                <a:lumMod val="50000"/>
              </a:schemeClr>
            </a:solid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endParaRPr lang="ja-JP" sz="1100" dirty="0">
              <a:effectLst/>
              <a:ea typeface="ＭＳ 明朝" panose="02020609040205080304" pitchFamily="17" charset="-128"/>
              <a:cs typeface="Times New Roman" panose="02020603050405020304" pitchFamily="18" charset="0"/>
            </a:endParaRPr>
          </a:p>
        </p:txBody>
      </p:sp>
      <p:pic>
        <p:nvPicPr>
          <p:cNvPr id="77" name="Image 7">
            <a:extLst>
              <a:ext uri="{FF2B5EF4-FFF2-40B4-BE49-F238E27FC236}">
                <a16:creationId xmlns:a16="http://schemas.microsoft.com/office/drawing/2014/main" id="{973EEB79-0058-3A87-C24E-BAAA501DEC3A}"/>
              </a:ext>
            </a:extLst>
          </p:cNvPr>
          <p:cNvPicPr/>
          <p:nvPr/>
        </p:nvPicPr>
        <p:blipFill>
          <a:blip r:embed="rId2" cstate="print"/>
          <a:stretch>
            <a:fillRect/>
          </a:stretch>
        </p:blipFill>
        <p:spPr>
          <a:xfrm>
            <a:off x="2325" y="-5702"/>
            <a:ext cx="7774940" cy="1133475"/>
          </a:xfrm>
          <a:prstGeom prst="rect">
            <a:avLst/>
          </a:prstGeom>
        </p:spPr>
      </p:pic>
      <p:sp>
        <p:nvSpPr>
          <p:cNvPr id="4" name="TextBox 3"/>
          <p:cNvSpPr txBox="1"/>
          <p:nvPr/>
        </p:nvSpPr>
        <p:spPr>
          <a:xfrm>
            <a:off x="603109" y="999270"/>
            <a:ext cx="6998525" cy="492443"/>
          </a:xfrm>
          <a:prstGeom prst="rect">
            <a:avLst/>
          </a:prstGeom>
          <a:noFill/>
        </p:spPr>
        <p:txBody>
          <a:bodyPr wrap="square" rtlCol="0">
            <a:spAutoFit/>
          </a:bodyPr>
          <a:lstStyle/>
          <a:p>
            <a:pPr algn="ctr"/>
            <a:r>
              <a:rPr lang="ja-JP" altLang="en-US" sz="2600" dirty="0">
                <a:latin typeface="HGPSoeiKakugothicUB" pitchFamily="34" charset="-128"/>
                <a:ea typeface="HGPSoeiKakugothicUB" pitchFamily="34" charset="-128"/>
              </a:rPr>
              <a:t>岐阜県事業承継・引継ぎ支援センターの</a:t>
            </a:r>
            <a:endParaRPr lang="zh-CN" altLang="en-US" sz="2600" dirty="0">
              <a:latin typeface="HGPSoeiKakugothicUB" pitchFamily="34" charset="-128"/>
              <a:ea typeface="HGPSoeiKakugothicUB" pitchFamily="34" charset="-128"/>
            </a:endParaRPr>
          </a:p>
        </p:txBody>
      </p:sp>
      <p:sp>
        <p:nvSpPr>
          <p:cNvPr id="35" name="TextBox 34"/>
          <p:cNvSpPr txBox="1"/>
          <p:nvPr/>
        </p:nvSpPr>
        <p:spPr>
          <a:xfrm>
            <a:off x="703430" y="6108020"/>
            <a:ext cx="1498749" cy="1323439"/>
          </a:xfrm>
          <a:prstGeom prst="rect">
            <a:avLst/>
          </a:prstGeom>
          <a:noFill/>
        </p:spPr>
        <p:txBody>
          <a:bodyPr wrap="square" rtlCol="0">
            <a:spAutoFit/>
          </a:bodyPr>
          <a:lstStyle/>
          <a:p>
            <a:pPr algn="ctr"/>
            <a:r>
              <a:rPr lang="ja-JP" altLang="en-US" sz="4000" dirty="0">
                <a:solidFill>
                  <a:schemeClr val="bg1"/>
                </a:solidFill>
                <a:latin typeface="HGPSoeiKakugothicUB" pitchFamily="34" charset="-128"/>
                <a:ea typeface="HGPSoeiKakugothicUB" pitchFamily="34" charset="-128"/>
              </a:rPr>
              <a:t>入場</a:t>
            </a:r>
          </a:p>
          <a:p>
            <a:pPr algn="ctr"/>
            <a:r>
              <a:rPr lang="ja-JP" altLang="en-US" sz="4000" dirty="0">
                <a:solidFill>
                  <a:schemeClr val="bg1"/>
                </a:solidFill>
                <a:latin typeface="HGPSoeiKakugothicUB" pitchFamily="34" charset="-128"/>
                <a:ea typeface="HGPSoeiKakugothicUB" pitchFamily="34" charset="-128"/>
              </a:rPr>
              <a:t>無料</a:t>
            </a:r>
            <a:endParaRPr lang="zh-CN" altLang="en-US" sz="4000" dirty="0">
              <a:solidFill>
                <a:schemeClr val="bg1"/>
              </a:solidFill>
              <a:latin typeface="HGPSoeiKakugothicUB" pitchFamily="34" charset="-128"/>
              <a:ea typeface="HGPSoeiKakugothicUB" pitchFamily="34" charset="-128"/>
            </a:endParaRPr>
          </a:p>
        </p:txBody>
      </p:sp>
      <p:pic>
        <p:nvPicPr>
          <p:cNvPr id="10" name="図 9" descr="挿絵 が含まれている画像&#10;&#10;自動的に生成された説明">
            <a:extLst>
              <a:ext uri="{FF2B5EF4-FFF2-40B4-BE49-F238E27FC236}">
                <a16:creationId xmlns:a16="http://schemas.microsoft.com/office/drawing/2014/main" id="{16807CE1-DA41-EFA1-7DBB-BB75C17F33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4829" y="9089845"/>
            <a:ext cx="1104957" cy="777280"/>
          </a:xfrm>
          <a:prstGeom prst="rect">
            <a:avLst/>
          </a:prstGeom>
        </p:spPr>
      </p:pic>
      <p:pic>
        <p:nvPicPr>
          <p:cNvPr id="12" name="図 11" descr="挿絵 が含まれている画像&#10;&#10;自動的に生成された説明">
            <a:extLst>
              <a:ext uri="{FF2B5EF4-FFF2-40B4-BE49-F238E27FC236}">
                <a16:creationId xmlns:a16="http://schemas.microsoft.com/office/drawing/2014/main" id="{EBF81461-E50D-E1AD-F355-13E6B56CC3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19712" y="4322371"/>
            <a:ext cx="1762406" cy="1068125"/>
          </a:xfrm>
          <a:prstGeom prst="rect">
            <a:avLst/>
          </a:prstGeom>
        </p:spPr>
      </p:pic>
      <p:pic>
        <p:nvPicPr>
          <p:cNvPr id="13" name="図 12">
            <a:extLst>
              <a:ext uri="{FF2B5EF4-FFF2-40B4-BE49-F238E27FC236}">
                <a16:creationId xmlns:a16="http://schemas.microsoft.com/office/drawing/2014/main" id="{C9B30AFC-6BB9-8244-1AC0-DBB8721C64D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5278" y="9955873"/>
            <a:ext cx="7896225" cy="721995"/>
          </a:xfrm>
          <a:prstGeom prst="rect">
            <a:avLst/>
          </a:prstGeom>
        </p:spPr>
      </p:pic>
      <p:pic>
        <p:nvPicPr>
          <p:cNvPr id="14" name="Image 58">
            <a:extLst>
              <a:ext uri="{FF2B5EF4-FFF2-40B4-BE49-F238E27FC236}">
                <a16:creationId xmlns:a16="http://schemas.microsoft.com/office/drawing/2014/main" id="{9DA90962-7BFA-99C5-ADB9-B3876D71AD7A}"/>
              </a:ext>
            </a:extLst>
          </p:cNvPr>
          <p:cNvPicPr/>
          <p:nvPr/>
        </p:nvPicPr>
        <p:blipFill>
          <a:blip r:embed="rId6" cstate="print"/>
          <a:stretch>
            <a:fillRect/>
          </a:stretch>
        </p:blipFill>
        <p:spPr>
          <a:xfrm>
            <a:off x="2608809" y="1518649"/>
            <a:ext cx="4396914" cy="1223010"/>
          </a:xfrm>
          <a:prstGeom prst="rect">
            <a:avLst/>
          </a:prstGeom>
        </p:spPr>
      </p:pic>
      <p:sp>
        <p:nvSpPr>
          <p:cNvPr id="17" name="楕円 16">
            <a:extLst>
              <a:ext uri="{FF2B5EF4-FFF2-40B4-BE49-F238E27FC236}">
                <a16:creationId xmlns:a16="http://schemas.microsoft.com/office/drawing/2014/main" id="{8656FFBD-D3B5-10E5-C580-895382CD173B}"/>
              </a:ext>
            </a:extLst>
          </p:cNvPr>
          <p:cNvSpPr/>
          <p:nvPr/>
        </p:nvSpPr>
        <p:spPr>
          <a:xfrm>
            <a:off x="708115" y="1691490"/>
            <a:ext cx="1462396" cy="1124419"/>
          </a:xfrm>
          <a:prstGeom prst="ellipse">
            <a:avLst/>
          </a:prstGeom>
          <a:solidFill>
            <a:schemeClr val="bg1"/>
          </a:solidFill>
          <a:ln w="28575">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endParaRPr lang="ja-JP" sz="1100" dirty="0">
              <a:effectLst/>
              <a:ea typeface="ＭＳ 明朝" panose="02020609040205080304" pitchFamily="17" charset="-128"/>
              <a:cs typeface="Times New Roman" panose="02020603050405020304" pitchFamily="18" charset="0"/>
            </a:endParaRPr>
          </a:p>
          <a:p>
            <a:pPr algn="ctr"/>
            <a:r>
              <a:rPr lang="en-US" sz="2200" b="1" dirty="0">
                <a:effectLst/>
                <a:latin typeface="HG丸ｺﾞｼｯｸM-PRO" panose="020F0600000000000000" pitchFamily="50" charset="-128"/>
                <a:ea typeface="ＭＳ 明朝" panose="02020609040205080304" pitchFamily="17" charset="-128"/>
                <a:cs typeface="Times New Roman" panose="02020603050405020304" pitchFamily="18" charset="0"/>
              </a:rPr>
              <a:t> </a:t>
            </a:r>
            <a:endParaRPr lang="ja-JP" sz="1100" dirty="0">
              <a:effectLst/>
              <a:ea typeface="ＭＳ 明朝" panose="02020609040205080304" pitchFamily="17" charset="-128"/>
              <a:cs typeface="Times New Roman" panose="02020603050405020304" pitchFamily="18" charset="0"/>
            </a:endParaRPr>
          </a:p>
        </p:txBody>
      </p:sp>
      <p:sp>
        <p:nvSpPr>
          <p:cNvPr id="19" name="テキスト ボックス 1">
            <a:extLst>
              <a:ext uri="{FF2B5EF4-FFF2-40B4-BE49-F238E27FC236}">
                <a16:creationId xmlns:a16="http://schemas.microsoft.com/office/drawing/2014/main" id="{E6195FC7-5D59-BBB1-5E3B-A7358B7F6513}"/>
              </a:ext>
            </a:extLst>
          </p:cNvPr>
          <p:cNvSpPr txBox="1"/>
          <p:nvPr/>
        </p:nvSpPr>
        <p:spPr>
          <a:xfrm>
            <a:off x="948917" y="1739590"/>
            <a:ext cx="948337" cy="1064394"/>
          </a:xfrm>
          <a:prstGeom prst="rect">
            <a:avLst/>
          </a:prstGeom>
          <a:noFill/>
          <a:ln>
            <a:noFill/>
          </a:ln>
        </p:spPr>
        <p:txBody>
          <a:bodyPr rot="0" spcFirstLastPara="0" vert="horz" wrap="none" lIns="74295" tIns="8890" rIns="74295" bIns="8890" numCol="1" spcCol="0" rtlCol="0" fromWordArt="0" anchor="t" anchorCtr="0" forceAA="0" compatLnSpc="1">
            <a:prstTxWarp prst="textNoShape">
              <a:avLst/>
            </a:prstTxWarp>
            <a:spAutoFit/>
          </a:bodyPr>
          <a:lstStyle/>
          <a:p>
            <a:pPr algn="ctr"/>
            <a:r>
              <a:rPr lang="ja-JP" altLang="en-US" sz="1400" b="1" dirty="0">
                <a:ln w="12700" cap="flat" cmpd="sng" algn="ctr">
                  <a:solidFill>
                    <a:srgbClr val="FF0000"/>
                  </a:solidFill>
                  <a:prstDash val="solid"/>
                  <a:round/>
                </a:ln>
                <a:solidFill>
                  <a:srgbClr val="FF0000"/>
                </a:solidFill>
                <a:effectLst/>
                <a:latin typeface="Calibri" panose="020F0502020204030204" pitchFamily="34" charset="0"/>
                <a:ea typeface="HG丸ｺﾞｼｯｸM-PRO" panose="020F0600000000000000" pitchFamily="50" charset="-128"/>
                <a:cs typeface="Times New Roman" panose="02020603050405020304" pitchFamily="18" charset="0"/>
              </a:rPr>
              <a:t>毎月</a:t>
            </a:r>
            <a:endParaRPr lang="en-US" altLang="ja-JP" sz="1400" b="1" dirty="0">
              <a:ln w="12700" cap="flat" cmpd="sng" algn="ctr">
                <a:solidFill>
                  <a:srgbClr val="FF0000"/>
                </a:solidFill>
                <a:prstDash val="solid"/>
                <a:round/>
              </a:ln>
              <a:solidFill>
                <a:srgbClr val="FF0000"/>
              </a:solidFill>
              <a:effectLst/>
              <a:latin typeface="Calibri" panose="020F0502020204030204" pitchFamily="34" charset="0"/>
              <a:ea typeface="HG丸ｺﾞｼｯｸM-PRO" panose="020F0600000000000000" pitchFamily="50" charset="-128"/>
              <a:cs typeface="Times New Roman" panose="02020603050405020304" pitchFamily="18" charset="0"/>
            </a:endParaRPr>
          </a:p>
          <a:p>
            <a:pPr algn="ctr"/>
            <a:r>
              <a:rPr lang="ja-JP" sz="2600" b="1" dirty="0">
                <a:ln w="12700" cap="flat" cmpd="sng" algn="ctr">
                  <a:solidFill>
                    <a:srgbClr val="FF0000"/>
                  </a:solidFill>
                  <a:prstDash val="solid"/>
                  <a:round/>
                </a:ln>
                <a:solidFill>
                  <a:srgbClr val="FF0000"/>
                </a:solidFill>
                <a:effectLst/>
                <a:latin typeface="Calibri" panose="020F0502020204030204" pitchFamily="34" charset="0"/>
                <a:ea typeface="HG丸ｺﾞｼｯｸM-PRO" panose="020F0600000000000000" pitchFamily="50" charset="-128"/>
                <a:cs typeface="Times New Roman" panose="02020603050405020304" pitchFamily="18" charset="0"/>
              </a:rPr>
              <a:t>第</a:t>
            </a:r>
            <a:r>
              <a:rPr lang="ja-JP" altLang="en-US" sz="3600" b="1" dirty="0">
                <a:ln w="12700" cap="flat" cmpd="sng" algn="ctr">
                  <a:solidFill>
                    <a:srgbClr val="FF0000"/>
                  </a:solidFill>
                  <a:prstDash val="solid"/>
                  <a:round/>
                </a:ln>
                <a:solidFill>
                  <a:srgbClr val="FF0000"/>
                </a:solidFill>
                <a:effectLst/>
                <a:latin typeface="Calibri" panose="020F0502020204030204" pitchFamily="34" charset="0"/>
                <a:ea typeface="HG丸ｺﾞｼｯｸM-PRO" panose="020F0600000000000000" pitchFamily="50" charset="-128"/>
                <a:cs typeface="Times New Roman" panose="02020603050405020304" pitchFamily="18" charset="0"/>
              </a:rPr>
              <a:t>２</a:t>
            </a:r>
            <a:endParaRPr lang="en-US" altLang="ja-JP" sz="3600" b="1" dirty="0">
              <a:ln w="12700" cap="flat" cmpd="sng" algn="ctr">
                <a:solidFill>
                  <a:srgbClr val="FF0000"/>
                </a:solidFill>
                <a:prstDash val="solid"/>
                <a:round/>
              </a:ln>
              <a:solidFill>
                <a:srgbClr val="FF0000"/>
              </a:solidFill>
              <a:effectLst/>
              <a:latin typeface="Calibri" panose="020F0502020204030204" pitchFamily="34" charset="0"/>
              <a:ea typeface="HG丸ｺﾞｼｯｸM-PRO" panose="020F0600000000000000" pitchFamily="50" charset="-128"/>
              <a:cs typeface="Times New Roman" panose="02020603050405020304" pitchFamily="18" charset="0"/>
            </a:endParaRPr>
          </a:p>
          <a:p>
            <a:pPr algn="ctr"/>
            <a:r>
              <a:rPr lang="ja-JP" altLang="en-US" sz="1800" b="1" dirty="0">
                <a:ln w="12700" cap="flat" cmpd="sng" algn="ctr">
                  <a:solidFill>
                    <a:srgbClr val="FF0000"/>
                  </a:solidFill>
                  <a:prstDash val="solid"/>
                  <a:round/>
                </a:ln>
                <a:solidFill>
                  <a:srgbClr val="FF0000"/>
                </a:solidFill>
                <a:effectLst/>
                <a:latin typeface="Calibri" panose="020F0502020204030204" pitchFamily="34" charset="0"/>
                <a:ea typeface="HG丸ｺﾞｼｯｸM-PRO" panose="020F0600000000000000" pitchFamily="50" charset="-128"/>
                <a:cs typeface="Times New Roman" panose="02020603050405020304" pitchFamily="18" charset="0"/>
              </a:rPr>
              <a:t>木</a:t>
            </a:r>
            <a:r>
              <a:rPr lang="ja-JP" sz="1800" b="1" dirty="0">
                <a:ln w="12700" cap="flat" cmpd="sng" algn="ctr">
                  <a:solidFill>
                    <a:srgbClr val="FF0000"/>
                  </a:solidFill>
                  <a:prstDash val="solid"/>
                  <a:round/>
                </a:ln>
                <a:solidFill>
                  <a:srgbClr val="FF0000"/>
                </a:solidFill>
                <a:effectLst/>
                <a:latin typeface="Calibri" panose="020F0502020204030204" pitchFamily="34" charset="0"/>
                <a:ea typeface="HG丸ｺﾞｼｯｸM-PRO" panose="020F0600000000000000" pitchFamily="50" charset="-128"/>
                <a:cs typeface="Times New Roman" panose="02020603050405020304" pitchFamily="18" charset="0"/>
              </a:rPr>
              <a:t>曜日</a:t>
            </a:r>
            <a:endParaRPr lang="ja-JP" sz="1800" dirty="0">
              <a:effectLst/>
              <a:latin typeface="Calibri" panose="020F0502020204030204" pitchFamily="34" charset="0"/>
              <a:ea typeface="ＭＳ 明朝" panose="02020609040205080304" pitchFamily="17" charset="-128"/>
              <a:cs typeface="Times New Roman" panose="02020603050405020304" pitchFamily="18" charset="0"/>
            </a:endParaRPr>
          </a:p>
        </p:txBody>
      </p:sp>
      <p:sp>
        <p:nvSpPr>
          <p:cNvPr id="21" name="TextBox 3">
            <a:extLst>
              <a:ext uri="{FF2B5EF4-FFF2-40B4-BE49-F238E27FC236}">
                <a16:creationId xmlns:a16="http://schemas.microsoft.com/office/drawing/2014/main" id="{DB2B41F4-C777-2604-48FF-89B93D75B4A7}"/>
              </a:ext>
            </a:extLst>
          </p:cNvPr>
          <p:cNvSpPr txBox="1"/>
          <p:nvPr/>
        </p:nvSpPr>
        <p:spPr>
          <a:xfrm>
            <a:off x="336207" y="88291"/>
            <a:ext cx="5450115" cy="646331"/>
          </a:xfrm>
          <a:prstGeom prst="rect">
            <a:avLst/>
          </a:prstGeom>
          <a:noFill/>
        </p:spPr>
        <p:txBody>
          <a:bodyPr wrap="square" rtlCol="0">
            <a:spAutoFit/>
          </a:bodyPr>
          <a:lstStyle/>
          <a:p>
            <a:r>
              <a:rPr lang="ja-JP" altLang="en-US" sz="3600" dirty="0">
                <a:latin typeface="HGPSoeiKakugothicUB" pitchFamily="34" charset="-128"/>
                <a:ea typeface="HGPSoeiKakugothicUB" pitchFamily="34" charset="-128"/>
              </a:rPr>
              <a:t>事業承継でお困りの方へ</a:t>
            </a:r>
            <a:endParaRPr lang="zh-CN" altLang="en-US" sz="3600" dirty="0">
              <a:latin typeface="HGPSoeiKakugothicUB" pitchFamily="34" charset="-128"/>
              <a:ea typeface="HGPSoeiKakugothicUB" pitchFamily="34" charset="-128"/>
            </a:endParaRPr>
          </a:p>
        </p:txBody>
      </p:sp>
      <p:sp>
        <p:nvSpPr>
          <p:cNvPr id="27" name="テキスト ボックス 26">
            <a:extLst>
              <a:ext uri="{FF2B5EF4-FFF2-40B4-BE49-F238E27FC236}">
                <a16:creationId xmlns:a16="http://schemas.microsoft.com/office/drawing/2014/main" id="{F4904444-28B3-4684-B855-33E3E6D8AA72}"/>
              </a:ext>
            </a:extLst>
          </p:cNvPr>
          <p:cNvSpPr txBox="1"/>
          <p:nvPr/>
        </p:nvSpPr>
        <p:spPr>
          <a:xfrm>
            <a:off x="224199" y="9169519"/>
            <a:ext cx="3277284" cy="276999"/>
          </a:xfrm>
          <a:prstGeom prst="rect">
            <a:avLst/>
          </a:prstGeom>
          <a:noFill/>
        </p:spPr>
        <p:txBody>
          <a:bodyPr wrap="square" rtlCol="0">
            <a:spAutoFit/>
          </a:bodyPr>
          <a:lstStyle/>
          <a:p>
            <a:r>
              <a:rPr kumimoji="1" lang="ja-JP" altLang="en-US" sz="1200" b="1" dirty="0"/>
              <a:t>お問い合わせ・お申込み</a:t>
            </a:r>
          </a:p>
        </p:txBody>
      </p:sp>
      <p:sp>
        <p:nvSpPr>
          <p:cNvPr id="28" name="正方形/長方形 27">
            <a:extLst>
              <a:ext uri="{FF2B5EF4-FFF2-40B4-BE49-F238E27FC236}">
                <a16:creationId xmlns:a16="http://schemas.microsoft.com/office/drawing/2014/main" id="{7D9877CF-C1FE-93A9-FC2C-47AEA66F3BAD}"/>
              </a:ext>
            </a:extLst>
          </p:cNvPr>
          <p:cNvSpPr/>
          <p:nvPr/>
        </p:nvSpPr>
        <p:spPr>
          <a:xfrm>
            <a:off x="3193199" y="9343905"/>
            <a:ext cx="3506233" cy="523220"/>
          </a:xfrm>
          <a:prstGeom prst="rect">
            <a:avLst/>
          </a:prstGeom>
        </p:spPr>
        <p:txBody>
          <a:bodyPr wrap="square">
            <a:spAutoFit/>
          </a:bodyPr>
          <a:lstStyle/>
          <a:p>
            <a:r>
              <a:rPr lang="ja-JP" altLang="en-US" sz="2800" b="1" spc="-330" dirty="0">
                <a:solidFill>
                  <a:srgbClr val="06619F"/>
                </a:solidFill>
                <a:latin typeface="HGP創英角ｺﾞｼｯｸUB" panose="020B0900000000000000" pitchFamily="50" charset="-128"/>
                <a:ea typeface="HGP創英角ｺﾞｼｯｸUB" panose="020B0900000000000000" pitchFamily="50" charset="-128"/>
              </a:rPr>
              <a:t>☎　</a:t>
            </a:r>
            <a:r>
              <a:rPr lang="en-US" altLang="ja-JP" sz="2800" b="1" spc="-330" dirty="0">
                <a:solidFill>
                  <a:srgbClr val="06619F"/>
                </a:solidFill>
                <a:latin typeface="HGP創英角ｺﾞｼｯｸUB" panose="020B0900000000000000" pitchFamily="50" charset="-128"/>
                <a:ea typeface="HGP創英角ｺﾞｼｯｸUB" panose="020B0900000000000000" pitchFamily="50" charset="-128"/>
              </a:rPr>
              <a:t>0574-24-0123</a:t>
            </a:r>
            <a:endParaRPr lang="ja-JP" altLang="en-US" sz="2800" b="1" spc="-330" dirty="0">
              <a:solidFill>
                <a:srgbClr val="06619F"/>
              </a:solidFill>
              <a:latin typeface="HGP創英角ｺﾞｼｯｸUB" panose="020B0900000000000000" pitchFamily="50" charset="-128"/>
              <a:ea typeface="HGP創英角ｺﾞｼｯｸUB" panose="020B0900000000000000" pitchFamily="50" charset="-128"/>
            </a:endParaRPr>
          </a:p>
        </p:txBody>
      </p:sp>
      <p:sp>
        <p:nvSpPr>
          <p:cNvPr id="29" name="テキスト ボックス 18">
            <a:extLst>
              <a:ext uri="{FF2B5EF4-FFF2-40B4-BE49-F238E27FC236}">
                <a16:creationId xmlns:a16="http://schemas.microsoft.com/office/drawing/2014/main" id="{179AD7B9-FF0D-0261-BDCF-E137B6D06D45}"/>
              </a:ext>
            </a:extLst>
          </p:cNvPr>
          <p:cNvSpPr txBox="1"/>
          <p:nvPr/>
        </p:nvSpPr>
        <p:spPr>
          <a:xfrm>
            <a:off x="0" y="9451564"/>
            <a:ext cx="3406761" cy="461665"/>
          </a:xfrm>
          <a:prstGeom prst="rect">
            <a:avLst/>
          </a:prstGeom>
          <a:noFill/>
        </p:spPr>
        <p:txBody>
          <a:bodyPr wrap="square" rtlCol="0">
            <a:spAutoFit/>
          </a:bodyPr>
          <a:ls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a:lstStyle>
          <a:p>
            <a:pPr algn="ctr"/>
            <a:r>
              <a:rPr lang="ja-JP" altLang="en-US" sz="2400" b="1" dirty="0">
                <a:latin typeface="メイリオ" panose="020B0604030504040204" pitchFamily="50" charset="-128"/>
                <a:ea typeface="メイリオ" panose="020B0604030504040204" pitchFamily="50" charset="-128"/>
              </a:rPr>
              <a:t>美濃加茂商工会議所</a:t>
            </a:r>
            <a:endParaRPr lang="en-US" altLang="ja-JP" sz="2400" b="1" dirty="0">
              <a:latin typeface="メイリオ" panose="020B0604030504040204" pitchFamily="50" charset="-128"/>
              <a:ea typeface="メイリオ" panose="020B0604030504040204" pitchFamily="50" charset="-128"/>
            </a:endParaRPr>
          </a:p>
        </p:txBody>
      </p:sp>
      <p:sp>
        <p:nvSpPr>
          <p:cNvPr id="30" name="正方形/長方形 29">
            <a:extLst>
              <a:ext uri="{FF2B5EF4-FFF2-40B4-BE49-F238E27FC236}">
                <a16:creationId xmlns:a16="http://schemas.microsoft.com/office/drawing/2014/main" id="{650E1F95-84EA-9908-338E-EBC61CE0A98E}"/>
              </a:ext>
            </a:extLst>
          </p:cNvPr>
          <p:cNvSpPr/>
          <p:nvPr/>
        </p:nvSpPr>
        <p:spPr>
          <a:xfrm>
            <a:off x="83425" y="8729390"/>
            <a:ext cx="7919452" cy="430887"/>
          </a:xfrm>
          <a:prstGeom prst="rect">
            <a:avLst/>
          </a:prstGeom>
        </p:spPr>
        <p:txBody>
          <a:bodyPr wrap="square">
            <a:spAutoFit/>
          </a:bodyPr>
          <a:lstStyle/>
          <a:p>
            <a:pPr>
              <a:lnSpc>
                <a:spcPct val="150000"/>
              </a:lnSpc>
            </a:pPr>
            <a:r>
              <a:rPr lang="en-US" altLang="ja-JP" sz="1600" b="1" dirty="0">
                <a:latin typeface="メイリオ" panose="020B0604030504040204" pitchFamily="50" charset="-128"/>
                <a:ea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rPr>
              <a:t>裏面の相談申込書に必要事項をご記入頂き、お申込みください。</a:t>
            </a:r>
            <a:r>
              <a:rPr lang="en-US" altLang="ja-JP" sz="1600" b="1" dirty="0">
                <a:latin typeface="メイリオ" panose="020B0604030504040204" pitchFamily="50" charset="-128"/>
                <a:ea typeface="メイリオ" panose="020B0604030504040204" pitchFamily="50" charset="-128"/>
              </a:rPr>
              <a:t>】</a:t>
            </a:r>
            <a:endParaRPr lang="ja-JP" altLang="en-US" sz="1600" b="1" dirty="0">
              <a:latin typeface="メイリオ" panose="020B0604030504040204" pitchFamily="50" charset="-128"/>
              <a:ea typeface="メイリオ" panose="020B0604030504040204" pitchFamily="50" charset="-128"/>
            </a:endParaRPr>
          </a:p>
        </p:txBody>
      </p:sp>
      <p:cxnSp>
        <p:nvCxnSpPr>
          <p:cNvPr id="34" name="直線コネクタ 33">
            <a:extLst>
              <a:ext uri="{FF2B5EF4-FFF2-40B4-BE49-F238E27FC236}">
                <a16:creationId xmlns:a16="http://schemas.microsoft.com/office/drawing/2014/main" id="{B99E6DC5-56B5-C8CF-CB71-EDB6772277D7}"/>
              </a:ext>
            </a:extLst>
          </p:cNvPr>
          <p:cNvCxnSpPr/>
          <p:nvPr/>
        </p:nvCxnSpPr>
        <p:spPr>
          <a:xfrm>
            <a:off x="83425" y="8723133"/>
            <a:ext cx="7598098"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テキスト ボックス 30">
            <a:extLst>
              <a:ext uri="{FF2B5EF4-FFF2-40B4-BE49-F238E27FC236}">
                <a16:creationId xmlns:a16="http://schemas.microsoft.com/office/drawing/2014/main" id="{6F4EE400-3551-4E78-D632-411CECD5A345}"/>
              </a:ext>
            </a:extLst>
          </p:cNvPr>
          <p:cNvSpPr txBox="1"/>
          <p:nvPr/>
        </p:nvSpPr>
        <p:spPr>
          <a:xfrm>
            <a:off x="503756" y="2859012"/>
            <a:ext cx="6738155" cy="13525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ja-JP" sz="1600" dirty="0">
                <a:solidFill>
                  <a:srgbClr val="1F497D"/>
                </a:solidFill>
                <a:effectLst/>
                <a:latin typeface="Calibri" panose="020F0502020204030204" pitchFamily="34" charset="0"/>
                <a:ea typeface="メイリオ" panose="020B0604030504040204" pitchFamily="50" charset="-128"/>
                <a:cs typeface="Times New Roman" panose="02020603050405020304" pitchFamily="18" charset="0"/>
              </a:rPr>
              <a:t>中小企業者や個人事業者の皆さんで、第三者への事業引継ぎや親族内承継など事業承継でお困りの方を対象に、岐阜県事業承継・引継ぎ支援センターの出張相談を行っています。当センターは国の委託を受けた公的機関です。専門のスタッフが無料で相談に応じますのでお気軽にご相談ください。</a:t>
            </a:r>
            <a:endParaRPr lang="ja-JP" sz="1600" dirty="0">
              <a:effectLst/>
              <a:latin typeface="Calibri" panose="020F0502020204030204" pitchFamily="34" charset="0"/>
              <a:ea typeface="ＭＳ 明朝" panose="02020609040205080304" pitchFamily="17" charset="-128"/>
              <a:cs typeface="Times New Roman" panose="02020603050405020304" pitchFamily="18" charset="0"/>
            </a:endParaRPr>
          </a:p>
        </p:txBody>
      </p:sp>
      <p:sp>
        <p:nvSpPr>
          <p:cNvPr id="68" name="四角形: 角を丸くする 67">
            <a:extLst>
              <a:ext uri="{FF2B5EF4-FFF2-40B4-BE49-F238E27FC236}">
                <a16:creationId xmlns:a16="http://schemas.microsoft.com/office/drawing/2014/main" id="{EBDC7BA8-5F32-28F0-0AFA-5F0D281776D2}"/>
              </a:ext>
            </a:extLst>
          </p:cNvPr>
          <p:cNvSpPr/>
          <p:nvPr/>
        </p:nvSpPr>
        <p:spPr>
          <a:xfrm>
            <a:off x="453876" y="5585595"/>
            <a:ext cx="4873993" cy="1829479"/>
          </a:xfrm>
          <a:prstGeom prst="roundRect">
            <a:avLst>
              <a:gd name="adj" fmla="val 9970"/>
            </a:avLst>
          </a:prstGeom>
          <a:ln w="19050">
            <a:solidFill>
              <a:schemeClr val="accent5">
                <a:lumMod val="50000"/>
              </a:schemeClr>
            </a:solidFill>
          </a:ln>
        </p:spPr>
        <p:style>
          <a:lnRef idx="2">
            <a:schemeClr val="dk1"/>
          </a:lnRef>
          <a:fillRef idx="1">
            <a:schemeClr val="lt1"/>
          </a:fillRef>
          <a:effectRef idx="0">
            <a:schemeClr val="dk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just"/>
            <a:endParaRPr lang="ja-JP" sz="1100" dirty="0">
              <a:effectLst/>
              <a:ea typeface="ＭＳ 明朝" panose="02020609040205080304" pitchFamily="17" charset="-128"/>
              <a:cs typeface="Times New Roman" panose="02020603050405020304" pitchFamily="18" charset="0"/>
            </a:endParaRPr>
          </a:p>
        </p:txBody>
      </p:sp>
      <p:sp>
        <p:nvSpPr>
          <p:cNvPr id="70" name="四角形: 角を丸くする 69">
            <a:extLst>
              <a:ext uri="{FF2B5EF4-FFF2-40B4-BE49-F238E27FC236}">
                <a16:creationId xmlns:a16="http://schemas.microsoft.com/office/drawing/2014/main" id="{D60AE741-E496-2202-0FD6-71CD80E985D8}"/>
              </a:ext>
            </a:extLst>
          </p:cNvPr>
          <p:cNvSpPr/>
          <p:nvPr/>
        </p:nvSpPr>
        <p:spPr>
          <a:xfrm>
            <a:off x="672293" y="5419436"/>
            <a:ext cx="1765935" cy="333943"/>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indent="88900"/>
            <a:r>
              <a:rPr lang="ja-JP" sz="1400" b="1" dirty="0">
                <a:solidFill>
                  <a:srgbClr val="FFFFFF"/>
                </a:solidFill>
                <a:effectLst/>
                <a:ea typeface="メイリオ" panose="020B0604030504040204" pitchFamily="50" charset="-128"/>
                <a:cs typeface="Calibri" panose="020F0502020204030204" pitchFamily="34" charset="0"/>
              </a:rPr>
              <a:t>令和</a:t>
            </a:r>
            <a:r>
              <a:rPr lang="en-US" sz="1400" b="1" dirty="0">
                <a:solidFill>
                  <a:srgbClr val="FFFFFF"/>
                </a:solidFill>
                <a:effectLst/>
                <a:ea typeface="メイリオ" panose="020B0604030504040204" pitchFamily="50" charset="-128"/>
                <a:cs typeface="Calibri" panose="020F0502020204030204" pitchFamily="34" charset="0"/>
              </a:rPr>
              <a:t>6</a:t>
            </a:r>
            <a:r>
              <a:rPr lang="ja-JP" sz="1400" b="1" dirty="0">
                <a:solidFill>
                  <a:srgbClr val="FFFFFF"/>
                </a:solidFill>
                <a:effectLst/>
                <a:ea typeface="メイリオ" panose="020B0604030504040204" pitchFamily="50" charset="-128"/>
                <a:cs typeface="Calibri" panose="020F0502020204030204" pitchFamily="34" charset="0"/>
              </a:rPr>
              <a:t>年度の予定</a:t>
            </a:r>
            <a:endParaRPr lang="ja-JP" sz="1100" dirty="0">
              <a:effectLst/>
              <a:ea typeface="ＭＳ 明朝" panose="02020609040205080304" pitchFamily="17" charset="-128"/>
              <a:cs typeface="Times New Roman" panose="02020603050405020304" pitchFamily="18" charset="0"/>
            </a:endParaRPr>
          </a:p>
        </p:txBody>
      </p:sp>
      <p:sp>
        <p:nvSpPr>
          <p:cNvPr id="73" name="四角形: 角を丸くする 72">
            <a:extLst>
              <a:ext uri="{FF2B5EF4-FFF2-40B4-BE49-F238E27FC236}">
                <a16:creationId xmlns:a16="http://schemas.microsoft.com/office/drawing/2014/main" id="{5D3A2120-9C19-40E7-8E8C-E3C245CD062B}"/>
              </a:ext>
            </a:extLst>
          </p:cNvPr>
          <p:cNvSpPr/>
          <p:nvPr/>
        </p:nvSpPr>
        <p:spPr>
          <a:xfrm>
            <a:off x="683334" y="7600610"/>
            <a:ext cx="1362075" cy="347930"/>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indent="88900"/>
            <a:r>
              <a:rPr lang="ja-JP" sz="1400" b="1" dirty="0">
                <a:solidFill>
                  <a:srgbClr val="FFFFFF"/>
                </a:solidFill>
                <a:effectLst/>
                <a:ea typeface="メイリオ" panose="020B0604030504040204" pitchFamily="50" charset="-128"/>
                <a:cs typeface="Calibri" panose="020F0502020204030204" pitchFamily="34" charset="0"/>
              </a:rPr>
              <a:t>お申</a:t>
            </a:r>
            <a:r>
              <a:rPr lang="ja-JP" sz="1400" b="1" dirty="0">
                <a:solidFill>
                  <a:srgbClr val="FFFFFF"/>
                </a:solidFill>
                <a:effectLst/>
                <a:ea typeface="メイリオ" panose="020B0604030504040204" pitchFamily="50" charset="-128"/>
                <a:cs typeface="ＭＳ ゴシック" panose="020B0609070205080204" pitchFamily="49" charset="-128"/>
              </a:rPr>
              <a:t>込</a:t>
            </a:r>
            <a:r>
              <a:rPr lang="ja-JP" sz="1400" b="1" dirty="0">
                <a:solidFill>
                  <a:srgbClr val="FFFFFF"/>
                </a:solidFill>
                <a:effectLst/>
                <a:ea typeface="メイリオ" panose="020B0604030504040204" pitchFamily="50" charset="-128"/>
                <a:cs typeface="Malgun Gothic" panose="020B0503020000020004" pitchFamily="34" charset="-127"/>
              </a:rPr>
              <a:t>み</a:t>
            </a:r>
            <a:r>
              <a:rPr lang="ja-JP" sz="1400" b="1" dirty="0">
                <a:solidFill>
                  <a:srgbClr val="FFFFFF"/>
                </a:solidFill>
                <a:effectLst/>
                <a:ea typeface="メイリオ" panose="020B0604030504040204" pitchFamily="50" charset="-128"/>
                <a:cs typeface="Calibri" panose="020F0502020204030204" pitchFamily="34" charset="0"/>
              </a:rPr>
              <a:t>方法</a:t>
            </a:r>
            <a:endParaRPr lang="ja-JP" sz="1100" dirty="0">
              <a:effectLst/>
              <a:ea typeface="ＭＳ 明朝" panose="02020609040205080304" pitchFamily="17" charset="-128"/>
              <a:cs typeface="Times New Roman" panose="02020603050405020304" pitchFamily="18" charset="0"/>
            </a:endParaRPr>
          </a:p>
        </p:txBody>
      </p:sp>
      <p:sp>
        <p:nvSpPr>
          <p:cNvPr id="78" name="四角形: 角を丸くする 77">
            <a:extLst>
              <a:ext uri="{FF2B5EF4-FFF2-40B4-BE49-F238E27FC236}">
                <a16:creationId xmlns:a16="http://schemas.microsoft.com/office/drawing/2014/main" id="{6FE78D83-DEF0-815C-FD0B-49149138A98A}"/>
              </a:ext>
            </a:extLst>
          </p:cNvPr>
          <p:cNvSpPr/>
          <p:nvPr/>
        </p:nvSpPr>
        <p:spPr>
          <a:xfrm>
            <a:off x="6019336" y="191493"/>
            <a:ext cx="1368334" cy="84909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2D55EF18-AAEF-7FB9-F221-4C07CDC1DE28}"/>
              </a:ext>
            </a:extLst>
          </p:cNvPr>
          <p:cNvSpPr txBox="1"/>
          <p:nvPr/>
        </p:nvSpPr>
        <p:spPr>
          <a:xfrm>
            <a:off x="6101350" y="269188"/>
            <a:ext cx="1334445" cy="729827"/>
          </a:xfrm>
          <a:prstGeom prst="rect">
            <a:avLst/>
          </a:prstGeom>
          <a:noFill/>
        </p:spPr>
        <p:txBody>
          <a:bodyPr wrap="square" rtlCol="0">
            <a:spAutoFit/>
          </a:bodyPr>
          <a:lstStyle/>
          <a:p>
            <a:r>
              <a:rPr kumimoji="1" lang="ja-JP" altLang="en-US" dirty="0">
                <a:latin typeface="HGS創英角ｺﾞｼｯｸUB" panose="020B0900000000000000" pitchFamily="50" charset="-128"/>
                <a:ea typeface="HGS創英角ｺﾞｼｯｸUB" panose="020B0900000000000000" pitchFamily="50" charset="-128"/>
              </a:rPr>
              <a:t>相談無料</a:t>
            </a:r>
            <a:endParaRPr kumimoji="1" lang="en-US" altLang="ja-JP" dirty="0">
              <a:latin typeface="HGS創英角ｺﾞｼｯｸUB" panose="020B0900000000000000" pitchFamily="50" charset="-128"/>
              <a:ea typeface="HGS創英角ｺﾞｼｯｸUB" panose="020B0900000000000000" pitchFamily="50" charset="-128"/>
            </a:endParaRPr>
          </a:p>
          <a:p>
            <a:r>
              <a:rPr kumimoji="1" lang="ja-JP" altLang="en-US" dirty="0">
                <a:latin typeface="HGS創英角ｺﾞｼｯｸUB" panose="020B0900000000000000" pitchFamily="50" charset="-128"/>
                <a:ea typeface="HGS創英角ｺﾞｼｯｸUB" panose="020B0900000000000000" pitchFamily="50" charset="-128"/>
              </a:rPr>
              <a:t>秘密厳守</a:t>
            </a:r>
          </a:p>
        </p:txBody>
      </p:sp>
      <p:sp>
        <p:nvSpPr>
          <p:cNvPr id="80" name="テキスト ボックス 79">
            <a:extLst>
              <a:ext uri="{FF2B5EF4-FFF2-40B4-BE49-F238E27FC236}">
                <a16:creationId xmlns:a16="http://schemas.microsoft.com/office/drawing/2014/main" id="{4865B139-746B-BBBD-67FC-6CB10C7E7EB9}"/>
              </a:ext>
            </a:extLst>
          </p:cNvPr>
          <p:cNvSpPr txBox="1"/>
          <p:nvPr/>
        </p:nvSpPr>
        <p:spPr>
          <a:xfrm>
            <a:off x="561709" y="8276476"/>
            <a:ext cx="7426449" cy="307777"/>
          </a:xfrm>
          <a:prstGeom prst="rect">
            <a:avLst/>
          </a:prstGeom>
          <a:noFill/>
        </p:spPr>
        <p:txBody>
          <a:bodyPr wrap="square" rtlCol="0">
            <a:spAutoFit/>
          </a:bodyPr>
          <a:lstStyle/>
          <a:p>
            <a:r>
              <a:rPr kumimoji="1" lang="ja-JP" altLang="en-US" sz="1400" dirty="0"/>
              <a:t>◎事前予約が必要です。第１木曜日までにお申し込みください。</a:t>
            </a:r>
          </a:p>
        </p:txBody>
      </p:sp>
      <p:sp>
        <p:nvSpPr>
          <p:cNvPr id="81" name="正方形/長方形 80">
            <a:extLst>
              <a:ext uri="{FF2B5EF4-FFF2-40B4-BE49-F238E27FC236}">
                <a16:creationId xmlns:a16="http://schemas.microsoft.com/office/drawing/2014/main" id="{26A38853-7256-B167-4A0B-B0B55BE04389}"/>
              </a:ext>
            </a:extLst>
          </p:cNvPr>
          <p:cNvSpPr/>
          <p:nvPr/>
        </p:nvSpPr>
        <p:spPr>
          <a:xfrm>
            <a:off x="559281" y="7979369"/>
            <a:ext cx="6544002" cy="307777"/>
          </a:xfrm>
          <a:prstGeom prst="rect">
            <a:avLst/>
          </a:prstGeom>
        </p:spPr>
        <p:txBody>
          <a:bodyPr wrap="square">
            <a:spAutoFit/>
          </a:bodyPr>
          <a:lstStyle/>
          <a:p>
            <a:r>
              <a:rPr lang="ja-JP" altLang="en-US" sz="1400" dirty="0">
                <a:latin typeface="+mn-ea"/>
              </a:rPr>
              <a:t>◎インターネットまたは、裏面の相談申込書にご記入のうえＦＡＸにてお申込みください。</a:t>
            </a:r>
            <a:endParaRPr lang="en-US" altLang="ja-JP" sz="1400" dirty="0">
              <a:latin typeface="+mn-ea"/>
            </a:endParaRPr>
          </a:p>
        </p:txBody>
      </p:sp>
      <p:sp>
        <p:nvSpPr>
          <p:cNvPr id="82" name="テキスト ボックス 81">
            <a:extLst>
              <a:ext uri="{FF2B5EF4-FFF2-40B4-BE49-F238E27FC236}">
                <a16:creationId xmlns:a16="http://schemas.microsoft.com/office/drawing/2014/main" id="{E20B827F-F888-E74D-52F1-0A131A75947D}"/>
              </a:ext>
            </a:extLst>
          </p:cNvPr>
          <p:cNvSpPr txBox="1"/>
          <p:nvPr/>
        </p:nvSpPr>
        <p:spPr>
          <a:xfrm>
            <a:off x="8176525" y="5541220"/>
            <a:ext cx="3283591" cy="246221"/>
          </a:xfrm>
          <a:prstGeom prst="rect">
            <a:avLst/>
          </a:prstGeom>
          <a:noFill/>
        </p:spPr>
        <p:txBody>
          <a:bodyPr wrap="square" rtlCol="0">
            <a:spAutoFit/>
          </a:bodyPr>
          <a:lstStyle/>
          <a:p>
            <a:r>
              <a:rPr kumimoji="1" lang="en-US" altLang="ja-JP" sz="1000" dirty="0"/>
              <a:t>【</a:t>
            </a:r>
            <a:r>
              <a:rPr kumimoji="1" lang="ja-JP" altLang="en-US" sz="1000" dirty="0"/>
              <a:t>本事業は岐阜県からの助成を受けています。</a:t>
            </a:r>
            <a:r>
              <a:rPr kumimoji="1" lang="en-US" altLang="ja-JP" sz="1000" dirty="0"/>
              <a:t>】</a:t>
            </a:r>
            <a:endParaRPr kumimoji="1" lang="ja-JP" altLang="en-US" sz="1000" dirty="0"/>
          </a:p>
        </p:txBody>
      </p:sp>
      <p:sp>
        <p:nvSpPr>
          <p:cNvPr id="83" name="テキスト ボックス 30">
            <a:extLst>
              <a:ext uri="{FF2B5EF4-FFF2-40B4-BE49-F238E27FC236}">
                <a16:creationId xmlns:a16="http://schemas.microsoft.com/office/drawing/2014/main" id="{6027D066-E47C-38B8-38C1-5AAB2464A8D1}"/>
              </a:ext>
            </a:extLst>
          </p:cNvPr>
          <p:cNvSpPr txBox="1"/>
          <p:nvPr/>
        </p:nvSpPr>
        <p:spPr>
          <a:xfrm>
            <a:off x="388874" y="4172757"/>
            <a:ext cx="5417544" cy="135255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r>
              <a:rPr lang="en-US" altLang="ja-JP" sz="1400" dirty="0">
                <a:solidFill>
                  <a:srgbClr val="1F497D"/>
                </a:solidFill>
                <a:latin typeface="Calibri" panose="020F0502020204030204" pitchFamily="34" charset="0"/>
                <a:ea typeface="メイリオ" panose="020B0604030504040204" pitchFamily="50" charset="-128"/>
                <a:cs typeface="Times New Roman" panose="02020603050405020304" pitchFamily="18" charset="0"/>
              </a:rPr>
              <a:t>【</a:t>
            </a:r>
            <a:r>
              <a:rPr lang="ja-JP" altLang="en-US" sz="1400" dirty="0">
                <a:solidFill>
                  <a:srgbClr val="1F497D"/>
                </a:solidFill>
                <a:effectLst/>
                <a:latin typeface="Calibri" panose="020F0502020204030204" pitchFamily="34" charset="0"/>
                <a:ea typeface="メイリオ" panose="020B0604030504040204" pitchFamily="50" charset="-128"/>
                <a:cs typeface="Times New Roman" panose="02020603050405020304" pitchFamily="18" charset="0"/>
              </a:rPr>
              <a:t>こんなお悩みの方</a:t>
            </a:r>
            <a:r>
              <a:rPr lang="en-US" altLang="ja-JP" sz="1400" dirty="0">
                <a:solidFill>
                  <a:srgbClr val="1F497D"/>
                </a:solidFill>
                <a:effectLst/>
                <a:latin typeface="Calibri" panose="020F0502020204030204" pitchFamily="34" charset="0"/>
                <a:ea typeface="メイリオ" panose="020B0604030504040204" pitchFamily="50" charset="-128"/>
                <a:cs typeface="Times New Roman" panose="02020603050405020304" pitchFamily="18" charset="0"/>
              </a:rPr>
              <a:t>】</a:t>
            </a:r>
          </a:p>
          <a:p>
            <a:r>
              <a:rPr lang="ja-JP" altLang="en-US" sz="1400" dirty="0">
                <a:solidFill>
                  <a:srgbClr val="1F497D"/>
                </a:solidFill>
                <a:latin typeface="Calibri" panose="020F0502020204030204" pitchFamily="34" charset="0"/>
                <a:ea typeface="メイリオ" panose="020B0604030504040204" pitchFamily="50" charset="-128"/>
                <a:cs typeface="Times New Roman" panose="02020603050405020304" pitchFamily="18" charset="0"/>
              </a:rPr>
              <a:t>・後継者がいないがどうすればいいか</a:t>
            </a:r>
            <a:endParaRPr lang="en-US" altLang="ja-JP" sz="1400" dirty="0">
              <a:solidFill>
                <a:srgbClr val="1F497D"/>
              </a:solidFill>
              <a:latin typeface="Calibri" panose="020F0502020204030204" pitchFamily="34" charset="0"/>
              <a:ea typeface="メイリオ" panose="020B0604030504040204" pitchFamily="50" charset="-128"/>
              <a:cs typeface="Times New Roman" panose="02020603050405020304" pitchFamily="18" charset="0"/>
            </a:endParaRPr>
          </a:p>
          <a:p>
            <a:r>
              <a:rPr lang="ja-JP" altLang="en-US" sz="1400" dirty="0">
                <a:solidFill>
                  <a:srgbClr val="1F497D"/>
                </a:solidFill>
                <a:latin typeface="Calibri" panose="020F0502020204030204" pitchFamily="34" charset="0"/>
                <a:ea typeface="メイリオ" panose="020B0604030504040204" pitchFamily="50" charset="-128"/>
                <a:cs typeface="Times New Roman" panose="02020603050405020304" pitchFamily="18" charset="0"/>
              </a:rPr>
              <a:t>・会社や事業を第三者</a:t>
            </a:r>
            <a:r>
              <a:rPr lang="ja-JP" altLang="en-US" sz="1400" dirty="0">
                <a:solidFill>
                  <a:srgbClr val="1F497D"/>
                </a:solidFill>
                <a:effectLst/>
                <a:latin typeface="Calibri" panose="020F0502020204030204" pitchFamily="34" charset="0"/>
                <a:ea typeface="メイリオ" panose="020B0604030504040204" pitchFamily="50" charset="-128"/>
                <a:cs typeface="Times New Roman" panose="02020603050405020304" pitchFamily="18" charset="0"/>
              </a:rPr>
              <a:t>に譲りたいが相手を探してほしい</a:t>
            </a:r>
            <a:endParaRPr lang="en-US" altLang="ja-JP" sz="1400" dirty="0">
              <a:solidFill>
                <a:srgbClr val="1F497D"/>
              </a:solidFill>
              <a:effectLst/>
              <a:latin typeface="Calibri" panose="020F0502020204030204" pitchFamily="34" charset="0"/>
              <a:ea typeface="メイリオ" panose="020B0604030504040204" pitchFamily="50" charset="-128"/>
              <a:cs typeface="Times New Roman" panose="02020603050405020304" pitchFamily="18" charset="0"/>
            </a:endParaRPr>
          </a:p>
          <a:p>
            <a:r>
              <a:rPr lang="ja-JP" altLang="en-US" sz="1400" dirty="0">
                <a:solidFill>
                  <a:srgbClr val="1F497D"/>
                </a:solidFill>
                <a:latin typeface="Calibri" panose="020F0502020204030204" pitchFamily="34" charset="0"/>
                <a:ea typeface="メイリオ" panose="020B0604030504040204" pitchFamily="50" charset="-128"/>
                <a:cs typeface="Times New Roman" panose="02020603050405020304" pitchFamily="18" charset="0"/>
              </a:rPr>
              <a:t>・子どもや従業員に継がせるにはどうすればよいか</a:t>
            </a:r>
            <a:endParaRPr lang="en-US" altLang="ja-JP" sz="1400" dirty="0">
              <a:solidFill>
                <a:srgbClr val="1F497D"/>
              </a:solidFill>
              <a:latin typeface="Calibri" panose="020F0502020204030204" pitchFamily="34" charset="0"/>
              <a:ea typeface="メイリオ" panose="020B0604030504040204" pitchFamily="50" charset="-128"/>
              <a:cs typeface="Times New Roman" panose="02020603050405020304" pitchFamily="18" charset="0"/>
            </a:endParaRPr>
          </a:p>
          <a:p>
            <a:r>
              <a:rPr lang="ja-JP" altLang="en-US" sz="1400" dirty="0">
                <a:solidFill>
                  <a:srgbClr val="1F497D"/>
                </a:solidFill>
                <a:effectLst/>
                <a:latin typeface="Calibri" panose="020F0502020204030204" pitchFamily="34" charset="0"/>
                <a:ea typeface="メイリオ" panose="020B0604030504040204" pitchFamily="50" charset="-128"/>
                <a:cs typeface="Times New Roman" panose="02020603050405020304" pitchFamily="18" charset="0"/>
              </a:rPr>
              <a:t>・事業承継の具体的な手順を教えてほしい</a:t>
            </a:r>
            <a:endParaRPr lang="ja-JP" sz="1400" dirty="0">
              <a:effectLst/>
              <a:latin typeface="Calibri" panose="020F0502020204030204" pitchFamily="34" charset="0"/>
              <a:ea typeface="ＭＳ 明朝" panose="02020609040205080304" pitchFamily="17"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AA3C9DF0-5019-5E96-48FC-310EEFF6A421}"/>
              </a:ext>
            </a:extLst>
          </p:cNvPr>
          <p:cNvSpPr txBox="1"/>
          <p:nvPr/>
        </p:nvSpPr>
        <p:spPr>
          <a:xfrm>
            <a:off x="494704" y="5758000"/>
            <a:ext cx="4825008" cy="1600438"/>
          </a:xfrm>
          <a:prstGeom prst="rect">
            <a:avLst/>
          </a:prstGeom>
          <a:noFill/>
        </p:spPr>
        <p:txBody>
          <a:bodyPr wrap="square" rtlCol="0">
            <a:spAutoFit/>
          </a:bodyPr>
          <a:lstStyle/>
          <a:p>
            <a:r>
              <a:rPr kumimoji="1" lang="en-US" altLang="ja-JP" sz="1400" dirty="0"/>
              <a:t>【</a:t>
            </a:r>
            <a:r>
              <a:rPr kumimoji="1" lang="ja-JP" altLang="en-US" sz="1400" dirty="0"/>
              <a:t>開催日時</a:t>
            </a:r>
            <a:r>
              <a:rPr kumimoji="1" lang="en-US" altLang="ja-JP" sz="1400" dirty="0"/>
              <a:t>】</a:t>
            </a:r>
            <a:r>
              <a:rPr kumimoji="1" lang="ja-JP" altLang="en-US" sz="1400" dirty="0"/>
              <a:t>　</a:t>
            </a:r>
            <a:endParaRPr kumimoji="1" lang="en-US" altLang="ja-JP" sz="1400" dirty="0"/>
          </a:p>
          <a:p>
            <a:r>
              <a:rPr kumimoji="1" lang="ja-JP" altLang="en-US" sz="1400" dirty="0"/>
              <a:t>＜令和６年＞　</a:t>
            </a:r>
            <a:endParaRPr kumimoji="1" lang="en-US" altLang="ja-JP" sz="1400" dirty="0"/>
          </a:p>
          <a:p>
            <a:r>
              <a:rPr lang="ja-JP" altLang="en-US" sz="1400" dirty="0"/>
              <a:t>６月１３日（木）、７月１１日（木）、８月８日（木）、９月１２日（木）、</a:t>
            </a:r>
            <a:endParaRPr lang="en-US" altLang="ja-JP" sz="1400" dirty="0"/>
          </a:p>
          <a:p>
            <a:r>
              <a:rPr lang="ja-JP" altLang="en-US" sz="1400" dirty="0"/>
              <a:t>１０月１０日（木）、*１１月１５日（金）、１２月１２日（木）</a:t>
            </a:r>
            <a:r>
              <a:rPr kumimoji="1" lang="ja-JP" altLang="en-US" sz="1400" dirty="0"/>
              <a:t>　　</a:t>
            </a:r>
            <a:endParaRPr kumimoji="1" lang="en-US" altLang="ja-JP" sz="1400" dirty="0"/>
          </a:p>
          <a:p>
            <a:r>
              <a:rPr lang="ja-JP" altLang="en-US" sz="1400" dirty="0"/>
              <a:t>＜令和７年＞</a:t>
            </a:r>
            <a:endParaRPr lang="en-US" altLang="ja-JP" sz="1400" dirty="0"/>
          </a:p>
          <a:p>
            <a:r>
              <a:rPr lang="ja-JP" altLang="en-US" sz="1400" dirty="0"/>
              <a:t>１月９日（木）、２月１３日（木）、３月１３日（木）</a:t>
            </a:r>
            <a:endParaRPr lang="en-US" altLang="ja-JP" sz="1400" dirty="0"/>
          </a:p>
          <a:p>
            <a:r>
              <a:rPr kumimoji="1" lang="en-US" altLang="ja-JP" sz="1400" dirty="0"/>
              <a:t>【</a:t>
            </a:r>
            <a:r>
              <a:rPr kumimoji="1" lang="ja-JP" altLang="en-US" sz="1400" dirty="0"/>
              <a:t>時間帯</a:t>
            </a:r>
            <a:r>
              <a:rPr kumimoji="1" lang="en-US" altLang="ja-JP" sz="1400" dirty="0"/>
              <a:t>】</a:t>
            </a:r>
            <a:r>
              <a:rPr kumimoji="1" lang="ja-JP" altLang="en-US" sz="1400" dirty="0"/>
              <a:t>　　①１０：００～　　②１３：００～　　　　③１５：００～</a:t>
            </a:r>
          </a:p>
        </p:txBody>
      </p:sp>
      <p:sp>
        <p:nvSpPr>
          <p:cNvPr id="5" name="テキスト ボックス 4">
            <a:extLst>
              <a:ext uri="{FF2B5EF4-FFF2-40B4-BE49-F238E27FC236}">
                <a16:creationId xmlns:a16="http://schemas.microsoft.com/office/drawing/2014/main" id="{62325C3B-04D4-4B70-9426-04220D94FD89}"/>
              </a:ext>
            </a:extLst>
          </p:cNvPr>
          <p:cNvSpPr txBox="1"/>
          <p:nvPr/>
        </p:nvSpPr>
        <p:spPr>
          <a:xfrm>
            <a:off x="1990222" y="6600523"/>
            <a:ext cx="1357749" cy="230832"/>
          </a:xfrm>
          <a:prstGeom prst="rect">
            <a:avLst/>
          </a:prstGeom>
          <a:noFill/>
        </p:spPr>
        <p:txBody>
          <a:bodyPr wrap="square" rtlCol="0">
            <a:spAutoFit/>
          </a:bodyPr>
          <a:lstStyle/>
          <a:p>
            <a:r>
              <a:rPr kumimoji="1" lang="ja-JP" altLang="en-US" sz="900" dirty="0"/>
              <a:t>＊指定日と異なります。</a:t>
            </a:r>
          </a:p>
        </p:txBody>
      </p:sp>
      <p:sp>
        <p:nvSpPr>
          <p:cNvPr id="6" name="四角形: 角を丸くする 5">
            <a:extLst>
              <a:ext uri="{FF2B5EF4-FFF2-40B4-BE49-F238E27FC236}">
                <a16:creationId xmlns:a16="http://schemas.microsoft.com/office/drawing/2014/main" id="{A859FD9F-60E9-186F-FBD9-E561487FE9F9}"/>
              </a:ext>
            </a:extLst>
          </p:cNvPr>
          <p:cNvSpPr/>
          <p:nvPr/>
        </p:nvSpPr>
        <p:spPr>
          <a:xfrm>
            <a:off x="5600805" y="5423294"/>
            <a:ext cx="1022687" cy="347930"/>
          </a:xfrm>
          <a:prstGeom prst="roundRect">
            <a:avLst>
              <a:gd name="adj" fmla="val 50000"/>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indent="88900"/>
            <a:r>
              <a:rPr lang="ja-JP" altLang="en-US" sz="1400" b="1" dirty="0">
                <a:solidFill>
                  <a:srgbClr val="FFFFFF"/>
                </a:solidFill>
                <a:effectLst/>
                <a:ea typeface="メイリオ" panose="020B0604030504040204" pitchFamily="50" charset="-128"/>
                <a:cs typeface="Calibri" panose="020F0502020204030204" pitchFamily="34" charset="0"/>
              </a:rPr>
              <a:t>相談場所</a:t>
            </a:r>
            <a:endParaRPr lang="ja-JP" sz="1100" dirty="0">
              <a:effectLst/>
              <a:ea typeface="ＭＳ 明朝" panose="02020609040205080304" pitchFamily="17"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544BCA27-1997-51BC-B7FA-703EDE6E0A1F}"/>
              </a:ext>
            </a:extLst>
          </p:cNvPr>
          <p:cNvSpPr txBox="1"/>
          <p:nvPr/>
        </p:nvSpPr>
        <p:spPr>
          <a:xfrm>
            <a:off x="5452101" y="5908707"/>
            <a:ext cx="2149533" cy="1292662"/>
          </a:xfrm>
          <a:prstGeom prst="rect">
            <a:avLst/>
          </a:prstGeom>
          <a:noFill/>
        </p:spPr>
        <p:txBody>
          <a:bodyPr wrap="square" rtlCol="0">
            <a:spAutoFit/>
          </a:bodyPr>
          <a:lstStyle/>
          <a:p>
            <a:r>
              <a:rPr kumimoji="1" lang="ja-JP" altLang="en-US" sz="1400" dirty="0"/>
              <a:t>美濃加茂商工会館</a:t>
            </a:r>
            <a:endParaRPr kumimoji="1" lang="en-US" altLang="ja-JP" sz="1400" dirty="0"/>
          </a:p>
          <a:p>
            <a:r>
              <a:rPr lang="ja-JP" altLang="en-US" sz="1400" dirty="0"/>
              <a:t>　　　　　１階　相談室</a:t>
            </a:r>
            <a:endParaRPr lang="en-US" altLang="ja-JP" sz="1400" dirty="0"/>
          </a:p>
          <a:p>
            <a:endParaRPr lang="en-US" altLang="ja-JP" sz="1400" dirty="0"/>
          </a:p>
          <a:p>
            <a:r>
              <a:rPr lang="ja-JP" altLang="en-US" sz="1200" dirty="0"/>
              <a:t>〒</a:t>
            </a:r>
            <a:r>
              <a:rPr lang="en-US" altLang="ja-JP" sz="1200" dirty="0"/>
              <a:t>505-0042</a:t>
            </a:r>
          </a:p>
          <a:p>
            <a:r>
              <a:rPr lang="ja-JP" altLang="en-US" sz="1200" dirty="0"/>
              <a:t>美濃加茂市太田本町</a:t>
            </a:r>
            <a:r>
              <a:rPr lang="en-US" altLang="ja-JP" sz="1200" dirty="0"/>
              <a:t>1-1-20</a:t>
            </a:r>
          </a:p>
          <a:p>
            <a:r>
              <a:rPr lang="ja-JP" altLang="en-US" sz="1200" dirty="0"/>
              <a:t>電話　</a:t>
            </a:r>
            <a:r>
              <a:rPr lang="en-US" altLang="ja-JP" sz="1200" dirty="0"/>
              <a:t>0574-24-0123</a:t>
            </a:r>
          </a:p>
        </p:txBody>
      </p:sp>
    </p:spTree>
    <p:extLst>
      <p:ext uri="{BB962C8B-B14F-4D97-AF65-F5344CB8AC3E}">
        <p14:creationId xmlns:p14="http://schemas.microsoft.com/office/powerpoint/2010/main" val="77929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上矢印 1">
            <a:extLst>
              <a:ext uri="{FF2B5EF4-FFF2-40B4-BE49-F238E27FC236}">
                <a16:creationId xmlns:a16="http://schemas.microsoft.com/office/drawing/2014/main" id="{F2A69B29-F895-49B3-9194-345B8DE4B411}"/>
              </a:ext>
            </a:extLst>
          </p:cNvPr>
          <p:cNvSpPr/>
          <p:nvPr/>
        </p:nvSpPr>
        <p:spPr>
          <a:xfrm>
            <a:off x="2085974" y="294410"/>
            <a:ext cx="3603625" cy="664384"/>
          </a:xfrm>
          <a:prstGeom prst="up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 name="テキスト ボックス 3">
            <a:extLst>
              <a:ext uri="{FF2B5EF4-FFF2-40B4-BE49-F238E27FC236}">
                <a16:creationId xmlns:a16="http://schemas.microsoft.com/office/drawing/2014/main" id="{414678E1-5EAE-4EF8-A72D-D9C349512F6B}"/>
              </a:ext>
            </a:extLst>
          </p:cNvPr>
          <p:cNvSpPr txBox="1"/>
          <p:nvPr/>
        </p:nvSpPr>
        <p:spPr>
          <a:xfrm>
            <a:off x="144586" y="995719"/>
            <a:ext cx="7582535" cy="401007"/>
          </a:xfrm>
          <a:prstGeom prst="rect">
            <a:avLst/>
          </a:prstGeom>
          <a:noFill/>
        </p:spPr>
        <p:txBody>
          <a:bodyPr wrap="square" rtlCol="0">
            <a:spAutoFit/>
          </a:bodyPr>
          <a:lstStyle/>
          <a:p>
            <a:pPr algn="ctr"/>
            <a:r>
              <a:rPr lang="ja-JP" altLang="en-US" b="1" dirty="0">
                <a:latin typeface="+mj-ea"/>
                <a:ea typeface="+mj-ea"/>
              </a:rPr>
              <a:t>事業承継相談</a:t>
            </a:r>
            <a:r>
              <a:rPr kumimoji="1" lang="ja-JP" altLang="en-US" b="1" dirty="0">
                <a:latin typeface="+mj-ea"/>
                <a:ea typeface="+mj-ea"/>
              </a:rPr>
              <a:t>申込書</a:t>
            </a:r>
          </a:p>
        </p:txBody>
      </p:sp>
      <p:sp>
        <p:nvSpPr>
          <p:cNvPr id="5" name="テキスト ボックス 4">
            <a:extLst>
              <a:ext uri="{FF2B5EF4-FFF2-40B4-BE49-F238E27FC236}">
                <a16:creationId xmlns:a16="http://schemas.microsoft.com/office/drawing/2014/main" id="{4F91F492-35FC-48CB-A7B5-E5CBC69D98A4}"/>
              </a:ext>
            </a:extLst>
          </p:cNvPr>
          <p:cNvSpPr txBox="1"/>
          <p:nvPr/>
        </p:nvSpPr>
        <p:spPr>
          <a:xfrm>
            <a:off x="335788" y="2287493"/>
            <a:ext cx="6360433" cy="369332"/>
          </a:xfrm>
          <a:prstGeom prst="rect">
            <a:avLst/>
          </a:prstGeom>
          <a:noFill/>
        </p:spPr>
        <p:txBody>
          <a:bodyPr wrap="square" rtlCol="0">
            <a:spAutoFit/>
          </a:bodyPr>
          <a:lstStyle/>
          <a:p>
            <a:r>
              <a:rPr kumimoji="1" lang="en-US" altLang="ja-JP" sz="1800" dirty="0"/>
              <a:t>【</a:t>
            </a:r>
            <a:r>
              <a:rPr kumimoji="1" lang="ja-JP" altLang="en-US" sz="1800" dirty="0"/>
              <a:t>ネット申込</a:t>
            </a:r>
            <a:r>
              <a:rPr kumimoji="1" lang="en-US" altLang="ja-JP" sz="1800" dirty="0"/>
              <a:t>】</a:t>
            </a:r>
            <a:r>
              <a:rPr kumimoji="1" lang="en-US" altLang="ja-JP" sz="1800" dirty="0">
                <a:hlinkClick r:id="rId2"/>
              </a:rPr>
              <a:t>https://cci.minokamo.gifu.jp/hp</a:t>
            </a:r>
            <a:r>
              <a:rPr kumimoji="1" lang="en-US" altLang="ja-JP" sz="1800">
                <a:hlinkClick r:id="rId2"/>
              </a:rPr>
              <a:t>/seminar/1618-2</a:t>
            </a:r>
            <a:endParaRPr kumimoji="1" lang="ja-JP" altLang="en-US" sz="1800" dirty="0"/>
          </a:p>
        </p:txBody>
      </p:sp>
      <p:sp>
        <p:nvSpPr>
          <p:cNvPr id="6" name="テキスト ボックス 5">
            <a:extLst>
              <a:ext uri="{FF2B5EF4-FFF2-40B4-BE49-F238E27FC236}">
                <a16:creationId xmlns:a16="http://schemas.microsoft.com/office/drawing/2014/main" id="{302D64E0-58F0-453B-AA21-5FAFDDEC2F6A}"/>
              </a:ext>
            </a:extLst>
          </p:cNvPr>
          <p:cNvSpPr txBox="1"/>
          <p:nvPr/>
        </p:nvSpPr>
        <p:spPr>
          <a:xfrm>
            <a:off x="335788" y="1912345"/>
            <a:ext cx="4345124" cy="369332"/>
          </a:xfrm>
          <a:prstGeom prst="rect">
            <a:avLst/>
          </a:prstGeom>
          <a:noFill/>
        </p:spPr>
        <p:txBody>
          <a:bodyPr wrap="square" rtlCol="0">
            <a:spAutoFit/>
          </a:bodyPr>
          <a:lstStyle/>
          <a:p>
            <a:r>
              <a:rPr kumimoji="1" lang="en-US" altLang="ja-JP" sz="1800" b="1" dirty="0">
                <a:latin typeface="+mj-ea"/>
                <a:ea typeface="+mj-ea"/>
              </a:rPr>
              <a:t>【</a:t>
            </a:r>
            <a:r>
              <a:rPr kumimoji="1" lang="ja-JP" altLang="en-US" sz="1800" b="1" dirty="0">
                <a:latin typeface="+mj-ea"/>
                <a:ea typeface="+mj-ea"/>
              </a:rPr>
              <a:t>ＦＡＸ</a:t>
            </a:r>
            <a:r>
              <a:rPr kumimoji="1" lang="en-US" altLang="ja-JP" sz="1800" b="1" dirty="0">
                <a:latin typeface="+mj-ea"/>
                <a:ea typeface="+mj-ea"/>
              </a:rPr>
              <a:t>】</a:t>
            </a:r>
            <a:r>
              <a:rPr kumimoji="1" lang="ja-JP" altLang="en-US" sz="1800" b="1" dirty="0">
                <a:latin typeface="+mj-ea"/>
                <a:ea typeface="+mj-ea"/>
              </a:rPr>
              <a:t>　０５７４</a:t>
            </a:r>
            <a:r>
              <a:rPr kumimoji="1" lang="en-US" altLang="ja-JP" sz="1800" b="1" dirty="0">
                <a:latin typeface="+mj-ea"/>
                <a:ea typeface="+mj-ea"/>
              </a:rPr>
              <a:t>-</a:t>
            </a:r>
            <a:r>
              <a:rPr kumimoji="1" lang="ja-JP" altLang="en-US" sz="1800" b="1" dirty="0">
                <a:latin typeface="+mj-ea"/>
                <a:ea typeface="+mj-ea"/>
              </a:rPr>
              <a:t>２４</a:t>
            </a:r>
            <a:r>
              <a:rPr kumimoji="1" lang="en-US" altLang="ja-JP" sz="1800" b="1" dirty="0">
                <a:latin typeface="+mj-ea"/>
                <a:ea typeface="+mj-ea"/>
              </a:rPr>
              <a:t>-</a:t>
            </a:r>
            <a:r>
              <a:rPr kumimoji="1" lang="ja-JP" altLang="en-US" sz="1800" b="1" dirty="0">
                <a:latin typeface="+mj-ea"/>
                <a:ea typeface="+mj-ea"/>
              </a:rPr>
              <a:t>０１２０</a:t>
            </a:r>
          </a:p>
        </p:txBody>
      </p:sp>
      <p:sp>
        <p:nvSpPr>
          <p:cNvPr id="14" name="テキスト ボックス 13">
            <a:extLst>
              <a:ext uri="{FF2B5EF4-FFF2-40B4-BE49-F238E27FC236}">
                <a16:creationId xmlns:a16="http://schemas.microsoft.com/office/drawing/2014/main" id="{A8A11996-7BDF-441C-9648-DF99AFC4C290}"/>
              </a:ext>
            </a:extLst>
          </p:cNvPr>
          <p:cNvSpPr txBox="1"/>
          <p:nvPr/>
        </p:nvSpPr>
        <p:spPr>
          <a:xfrm>
            <a:off x="1208628" y="9989374"/>
            <a:ext cx="6068543" cy="430887"/>
          </a:xfrm>
          <a:prstGeom prst="rect">
            <a:avLst/>
          </a:prstGeom>
          <a:noFill/>
        </p:spPr>
        <p:txBody>
          <a:bodyPr wrap="square" rtlCol="0">
            <a:spAutoFit/>
          </a:bodyPr>
          <a:lstStyle/>
          <a:p>
            <a:r>
              <a:rPr kumimoji="1" lang="ja-JP" altLang="en-US" sz="1100" dirty="0"/>
              <a:t>ご記入いただいた情報は、</a:t>
            </a:r>
            <a:r>
              <a:rPr lang="ja-JP" altLang="en-US" sz="1100" dirty="0"/>
              <a:t>当事業</a:t>
            </a:r>
            <a:r>
              <a:rPr kumimoji="1" lang="ja-JP" altLang="en-US" sz="1100" dirty="0"/>
              <a:t>に関する連絡・記録などのために使用します。</a:t>
            </a:r>
            <a:endParaRPr kumimoji="1" lang="en-US" altLang="ja-JP" sz="1100" dirty="0"/>
          </a:p>
          <a:p>
            <a:r>
              <a:rPr kumimoji="1" lang="ja-JP" altLang="en-US" sz="1100" dirty="0"/>
              <a:t>また、当会議所からの各種情報提供やご案内に使用させていただく場合がございます。</a:t>
            </a:r>
          </a:p>
        </p:txBody>
      </p:sp>
      <p:sp>
        <p:nvSpPr>
          <p:cNvPr id="16" name="テキスト ボックス 15">
            <a:extLst>
              <a:ext uri="{FF2B5EF4-FFF2-40B4-BE49-F238E27FC236}">
                <a16:creationId xmlns:a16="http://schemas.microsoft.com/office/drawing/2014/main" id="{0FF6D375-C00E-406D-BABA-F6856078F58A}"/>
              </a:ext>
            </a:extLst>
          </p:cNvPr>
          <p:cNvSpPr txBox="1"/>
          <p:nvPr/>
        </p:nvSpPr>
        <p:spPr>
          <a:xfrm>
            <a:off x="2923077" y="10457060"/>
            <a:ext cx="4361961" cy="276999"/>
          </a:xfrm>
          <a:prstGeom prst="rect">
            <a:avLst/>
          </a:prstGeom>
          <a:noFill/>
        </p:spPr>
        <p:txBody>
          <a:bodyPr wrap="square" rtlCol="0">
            <a:spAutoFit/>
          </a:bodyPr>
          <a:lstStyle/>
          <a:p>
            <a:r>
              <a:rPr kumimoji="1" lang="ja-JP" altLang="en-US" sz="1200" dirty="0"/>
              <a:t>お問合せ：美濃加茂商工会議所（担当：梅村）電話</a:t>
            </a:r>
            <a:r>
              <a:rPr kumimoji="1" lang="en-US" altLang="ja-JP" sz="1200" dirty="0"/>
              <a:t>0574-24-0123</a:t>
            </a:r>
            <a:endParaRPr kumimoji="1" lang="ja-JP" altLang="en-US" sz="1200" dirty="0"/>
          </a:p>
        </p:txBody>
      </p:sp>
      <p:sp>
        <p:nvSpPr>
          <p:cNvPr id="17" name="正方形/長方形 16">
            <a:extLst>
              <a:ext uri="{FF2B5EF4-FFF2-40B4-BE49-F238E27FC236}">
                <a16:creationId xmlns:a16="http://schemas.microsoft.com/office/drawing/2014/main" id="{110BAE30-1611-4A23-A386-E42500C16F82}"/>
              </a:ext>
            </a:extLst>
          </p:cNvPr>
          <p:cNvSpPr/>
          <p:nvPr/>
        </p:nvSpPr>
        <p:spPr>
          <a:xfrm>
            <a:off x="373733" y="1390912"/>
            <a:ext cx="6882863" cy="430887"/>
          </a:xfrm>
          <a:prstGeom prst="rect">
            <a:avLst/>
          </a:prstGeom>
        </p:spPr>
        <p:txBody>
          <a:bodyPr wrap="square">
            <a:spAutoFit/>
          </a:bodyPr>
          <a:lstStyle/>
          <a:p>
            <a:r>
              <a:rPr lang="ja-JP" altLang="en-US" sz="1100" dirty="0">
                <a:latin typeface="+mn-ea"/>
              </a:rPr>
              <a:t>インターネットのフォームに記入し送信していただくか、下記の相談申込書にご記入のうえ</a:t>
            </a:r>
            <a:endParaRPr lang="en-US" altLang="ja-JP" sz="1100" dirty="0">
              <a:latin typeface="+mn-ea"/>
            </a:endParaRPr>
          </a:p>
          <a:p>
            <a:r>
              <a:rPr lang="ja-JP" altLang="en-US" sz="1100" dirty="0">
                <a:latin typeface="+mn-ea"/>
              </a:rPr>
              <a:t>ＦＡＸにてお送りください。</a:t>
            </a:r>
            <a:endParaRPr lang="en-US" altLang="ja-JP" sz="1100" dirty="0">
              <a:latin typeface="+mn-ea"/>
            </a:endParaRPr>
          </a:p>
        </p:txBody>
      </p:sp>
      <p:graphicFrame>
        <p:nvGraphicFramePr>
          <p:cNvPr id="30" name="表 29">
            <a:extLst>
              <a:ext uri="{FF2B5EF4-FFF2-40B4-BE49-F238E27FC236}">
                <a16:creationId xmlns:a16="http://schemas.microsoft.com/office/drawing/2014/main" id="{1DF67B45-4A7C-BA12-CC3C-F69E8B66D0EF}"/>
              </a:ext>
            </a:extLst>
          </p:cNvPr>
          <p:cNvGraphicFramePr>
            <a:graphicFrameLocks noGrp="1"/>
          </p:cNvGraphicFramePr>
          <p:nvPr>
            <p:extLst>
              <p:ext uri="{D42A27DB-BD31-4B8C-83A1-F6EECF244321}">
                <p14:modId xmlns:p14="http://schemas.microsoft.com/office/powerpoint/2010/main" val="979845365"/>
              </p:ext>
            </p:extLst>
          </p:nvPr>
        </p:nvGraphicFramePr>
        <p:xfrm>
          <a:off x="583053" y="2762281"/>
          <a:ext cx="6705600" cy="4802447"/>
        </p:xfrm>
        <a:graphic>
          <a:graphicData uri="http://schemas.openxmlformats.org/drawingml/2006/table">
            <a:tbl>
              <a:tblPr>
                <a:tableStyleId>{616DA210-FB5B-4158-B5E0-FEB733F419BA}</a:tableStyleId>
              </a:tblPr>
              <a:tblGrid>
                <a:gridCol w="905778">
                  <a:extLst>
                    <a:ext uri="{9D8B030D-6E8A-4147-A177-3AD203B41FA5}">
                      <a16:colId xmlns:a16="http://schemas.microsoft.com/office/drawing/2014/main" val="2677474915"/>
                    </a:ext>
                  </a:extLst>
                </a:gridCol>
                <a:gridCol w="2497475">
                  <a:extLst>
                    <a:ext uri="{9D8B030D-6E8A-4147-A177-3AD203B41FA5}">
                      <a16:colId xmlns:a16="http://schemas.microsoft.com/office/drawing/2014/main" val="3065128222"/>
                    </a:ext>
                  </a:extLst>
                </a:gridCol>
                <a:gridCol w="660469">
                  <a:extLst>
                    <a:ext uri="{9D8B030D-6E8A-4147-A177-3AD203B41FA5}">
                      <a16:colId xmlns:a16="http://schemas.microsoft.com/office/drawing/2014/main" val="2857883849"/>
                    </a:ext>
                  </a:extLst>
                </a:gridCol>
                <a:gridCol w="2641878">
                  <a:extLst>
                    <a:ext uri="{9D8B030D-6E8A-4147-A177-3AD203B41FA5}">
                      <a16:colId xmlns:a16="http://schemas.microsoft.com/office/drawing/2014/main" val="3390348536"/>
                    </a:ext>
                  </a:extLst>
                </a:gridCol>
              </a:tblGrid>
              <a:tr h="229434">
                <a:tc rowSpan="2">
                  <a:txBody>
                    <a:bodyPr/>
                    <a:lstStyle/>
                    <a:p>
                      <a:pPr algn="ctr" fontAlgn="ctr"/>
                      <a:r>
                        <a:rPr lang="ja-JP" altLang="en-US" sz="1100" u="none" strike="noStrike" dirty="0">
                          <a:effectLst/>
                        </a:rPr>
                        <a:t>会社名</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a:txBody>
                    <a:bodyPr/>
                    <a:lstStyle/>
                    <a:p>
                      <a:pPr algn="l" fontAlgn="ctr"/>
                      <a:r>
                        <a:rPr lang="ja-JP" altLang="en-US" sz="1100" u="none" strike="noStrike">
                          <a:effectLst/>
                        </a:rPr>
                        <a:t>フリガナ</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rowSpan="2">
                  <a:txBody>
                    <a:bodyPr/>
                    <a:lstStyle/>
                    <a:p>
                      <a:pPr algn="ctr" fontAlgn="ctr"/>
                      <a:r>
                        <a:rPr lang="ja-JP" altLang="en-US" sz="1100" u="none" strike="noStrike">
                          <a:effectLst/>
                        </a:rPr>
                        <a:t>代表者名</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a:txBody>
                    <a:bodyPr/>
                    <a:lstStyle/>
                    <a:p>
                      <a:pPr algn="l" fontAlgn="ctr"/>
                      <a:r>
                        <a:rPr lang="ja-JP" altLang="en-US" sz="1100" u="none" strike="noStrike">
                          <a:effectLst/>
                        </a:rPr>
                        <a:t>フリガナ</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extLst>
                  <a:ext uri="{0D108BD9-81ED-4DB2-BD59-A6C34878D82A}">
                    <a16:rowId xmlns:a16="http://schemas.microsoft.com/office/drawing/2014/main" val="3645575999"/>
                  </a:ext>
                </a:extLst>
              </a:tr>
              <a:tr h="458869">
                <a:tc vMerge="1">
                  <a:txBody>
                    <a:bodyPr/>
                    <a:lstStyle/>
                    <a:p>
                      <a:endParaRPr kumimoji="1" lang="ja-JP" altLang="en-US"/>
                    </a:p>
                  </a:txBody>
                  <a:tcPr/>
                </a:tc>
                <a:tc>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vMerge="1">
                  <a:txBody>
                    <a:bodyPr/>
                    <a:lstStyle/>
                    <a:p>
                      <a:endParaRPr kumimoji="1" lang="ja-JP" altLang="en-US"/>
                    </a:p>
                  </a:txBody>
                  <a:tcPr/>
                </a:tc>
                <a:tc>
                  <a:txBody>
                    <a:bodyPr/>
                    <a:lstStyle/>
                    <a:p>
                      <a:pPr algn="r" fontAlgn="b"/>
                      <a:r>
                        <a:rPr lang="ja-JP" altLang="en-US" sz="1100" u="none" strike="noStrike">
                          <a:effectLst/>
                        </a:rPr>
                        <a:t>年齢（　　　）歳</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b"/>
                </a:tc>
                <a:extLst>
                  <a:ext uri="{0D108BD9-81ED-4DB2-BD59-A6C34878D82A}">
                    <a16:rowId xmlns:a16="http://schemas.microsoft.com/office/drawing/2014/main" val="912037132"/>
                  </a:ext>
                </a:extLst>
              </a:tr>
              <a:tr h="229434">
                <a:tc rowSpan="2">
                  <a:txBody>
                    <a:bodyPr/>
                    <a:lstStyle/>
                    <a:p>
                      <a:pPr algn="ctr" fontAlgn="ctr"/>
                      <a:r>
                        <a:rPr lang="ja-JP" altLang="en-US" sz="1100" u="none" strike="noStrike">
                          <a:effectLst/>
                        </a:rPr>
                        <a:t>業種</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rowSpan="2">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rowSpan="2">
                  <a:txBody>
                    <a:bodyPr/>
                    <a:lstStyle/>
                    <a:p>
                      <a:pPr algn="ctr" fontAlgn="ctr"/>
                      <a:r>
                        <a:rPr lang="ja-JP" altLang="en-US" sz="1100" u="none" strike="noStrike">
                          <a:effectLst/>
                        </a:rPr>
                        <a:t>相談者</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a:txBody>
                    <a:bodyPr/>
                    <a:lstStyle/>
                    <a:p>
                      <a:pPr algn="l" fontAlgn="t"/>
                      <a:r>
                        <a:rPr lang="ja-JP" altLang="en-US" sz="1100" u="none" strike="noStrike">
                          <a:effectLst/>
                        </a:rPr>
                        <a:t>役職名・フリガナ</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tc>
                <a:extLst>
                  <a:ext uri="{0D108BD9-81ED-4DB2-BD59-A6C34878D82A}">
                    <a16:rowId xmlns:a16="http://schemas.microsoft.com/office/drawing/2014/main" val="2405332779"/>
                  </a:ext>
                </a:extLst>
              </a:tr>
              <a:tr h="4772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extLst>
                  <a:ext uri="{0D108BD9-81ED-4DB2-BD59-A6C34878D82A}">
                    <a16:rowId xmlns:a16="http://schemas.microsoft.com/office/drawing/2014/main" val="1503505422"/>
                  </a:ext>
                </a:extLst>
              </a:tr>
              <a:tr h="458869">
                <a:tc>
                  <a:txBody>
                    <a:bodyPr/>
                    <a:lstStyle/>
                    <a:p>
                      <a:pPr algn="ctr" fontAlgn="ctr"/>
                      <a:r>
                        <a:rPr lang="ja-JP" altLang="en-US" sz="1100" u="none" strike="noStrike">
                          <a:effectLst/>
                        </a:rPr>
                        <a:t>所在地</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gridSpan="3">
                  <a:txBody>
                    <a:bodyPr/>
                    <a:lstStyle/>
                    <a:p>
                      <a:pPr algn="ctr"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39049851"/>
                  </a:ext>
                </a:extLst>
              </a:tr>
              <a:tr h="367095">
                <a:tc>
                  <a:txBody>
                    <a:bodyPr/>
                    <a:lstStyle/>
                    <a:p>
                      <a:pPr algn="ctr" fontAlgn="ctr"/>
                      <a:r>
                        <a:rPr lang="ja-JP" altLang="en-US" sz="1100" u="none" strike="noStrike">
                          <a:effectLst/>
                        </a:rPr>
                        <a:t>連絡先</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gridSpan="3">
                  <a:txBody>
                    <a:bodyPr/>
                    <a:lstStyle/>
                    <a:p>
                      <a:pPr algn="l" fontAlgn="ctr"/>
                      <a:r>
                        <a:rPr lang="ja-JP" altLang="en-US" sz="1100" u="none" strike="noStrike">
                          <a:effectLst/>
                        </a:rPr>
                        <a:t>（自宅・会社・携帯）</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69687089"/>
                  </a:ext>
                </a:extLst>
              </a:tr>
              <a:tr h="393026">
                <a:tc>
                  <a:txBody>
                    <a:bodyPr/>
                    <a:lstStyle/>
                    <a:p>
                      <a:pPr algn="ctr" fontAlgn="ctr"/>
                      <a:r>
                        <a:rPr lang="ja-JP" altLang="en-US" sz="1100" u="none" strike="noStrike">
                          <a:effectLst/>
                        </a:rPr>
                        <a:t>メールアドレス</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gridSpan="3">
                  <a:txBody>
                    <a:bodyPr/>
                    <a:lstStyle/>
                    <a:p>
                      <a:pPr algn="l" fontAlgn="ctr"/>
                      <a:r>
                        <a:rPr lang="ja-JP" altLang="en-US" sz="1100" u="none" strike="noStrike">
                          <a:effectLst/>
                        </a:rPr>
                        <a:t>　　　　　　　　　　　　　　＠</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60553571"/>
                  </a:ext>
                </a:extLst>
              </a:tr>
              <a:tr h="2108961">
                <a:tc>
                  <a:txBody>
                    <a:bodyPr/>
                    <a:lstStyle/>
                    <a:p>
                      <a:pPr algn="ctr" fontAlgn="ctr"/>
                      <a:r>
                        <a:rPr lang="ja-JP" altLang="en-US" sz="1100" u="none" strike="noStrike">
                          <a:effectLst/>
                        </a:rPr>
                        <a:t>ご相談内容</a:t>
                      </a:r>
                      <a:endParaRPr lang="ja-JP" altLang="en-US" sz="1100" b="0" i="0" u="none" strike="noStrike">
                        <a:solidFill>
                          <a:srgbClr val="000000"/>
                        </a:solidFill>
                        <a:effectLst/>
                        <a:latin typeface="游ゴシック" panose="020B0400000000000000" pitchFamily="50" charset="-128"/>
                        <a:ea typeface="游ゴシック" panose="020B0400000000000000" pitchFamily="50" charset="-128"/>
                      </a:endParaRPr>
                    </a:p>
                  </a:txBody>
                  <a:tcPr marL="9177" marR="9177" marT="9177" marB="0" anchor="ctr"/>
                </a:tc>
                <a:tc gridSpan="3">
                  <a:txBody>
                    <a:bodyPr/>
                    <a:lstStyle/>
                    <a:p>
                      <a:pPr algn="l" fontAlgn="t"/>
                      <a:r>
                        <a:rPr lang="ja-JP" altLang="en-US" sz="1100" u="none" strike="noStrike" dirty="0">
                          <a:effectLst/>
                        </a:rPr>
                        <a:t>相談内容の項目を□にチェックしてください。</a:t>
                      </a:r>
                      <a:br>
                        <a:rPr lang="ja-JP" altLang="en-US" sz="1100" u="none" strike="noStrike" dirty="0">
                          <a:effectLst/>
                        </a:rPr>
                      </a:br>
                      <a:r>
                        <a:rPr lang="ja-JP" altLang="en-US" sz="1100" u="none" strike="noStrike" dirty="0">
                          <a:effectLst/>
                        </a:rPr>
                        <a:t>□第三者承継　　　□従業員承継　　□親族内承継　　□後継者人材バンク　　□その他</a:t>
                      </a:r>
                      <a:br>
                        <a:rPr lang="ja-JP" altLang="en-US" sz="1100" u="none" strike="noStrike" dirty="0">
                          <a:effectLst/>
                        </a:rPr>
                      </a:br>
                      <a:r>
                        <a:rPr lang="ja-JP" altLang="en-US" sz="1100" u="none" strike="noStrike" dirty="0">
                          <a:effectLst/>
                        </a:rPr>
                        <a:t>（内容）</a:t>
                      </a:r>
                      <a:br>
                        <a:rPr lang="ja-JP" altLang="en-US" sz="1100" u="none" strike="noStrike" dirty="0">
                          <a:effectLst/>
                        </a:rPr>
                      </a:br>
                      <a:br>
                        <a:rPr lang="ja-JP" altLang="en-US" sz="1100" u="none" strike="noStrike" dirty="0">
                          <a:effectLst/>
                        </a:rPr>
                      </a:br>
                      <a:br>
                        <a:rPr lang="ja-JP" altLang="en-US" sz="1100" u="none" strike="noStrike" dirty="0">
                          <a:effectLst/>
                        </a:rPr>
                      </a:br>
                      <a:br>
                        <a:rPr lang="ja-JP" altLang="en-US" sz="1100" u="none" strike="noStrike" dirty="0">
                          <a:effectLst/>
                        </a:rPr>
                      </a:br>
                      <a:br>
                        <a:rPr lang="ja-JP" altLang="en-US" sz="1100" u="none" strike="noStrike" dirty="0">
                          <a:effectLst/>
                        </a:rPr>
                      </a:br>
                      <a:br>
                        <a:rPr lang="ja-JP" altLang="en-US" sz="1100" u="none" strike="noStrike" dirty="0">
                          <a:effectLst/>
                        </a:rPr>
                      </a:br>
                      <a:br>
                        <a:rPr lang="ja-JP" altLang="en-US" sz="1100" u="none" strike="noStrike" dirty="0">
                          <a:effectLst/>
                        </a:rPr>
                      </a:br>
                      <a:br>
                        <a:rPr lang="ja-JP" altLang="en-US" sz="1100" u="none" strike="noStrike" dirty="0">
                          <a:effectLst/>
                        </a:rPr>
                      </a:br>
                      <a:br>
                        <a:rPr lang="ja-JP" altLang="en-US" sz="1100" u="none" strike="noStrike" dirty="0">
                          <a:effectLst/>
                        </a:rPr>
                      </a:br>
                      <a:br>
                        <a:rPr lang="ja-JP" altLang="en-US" sz="1100" u="none" strike="noStrike" dirty="0">
                          <a:effectLst/>
                        </a:rPr>
                      </a:b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177" marR="9177" marT="9177" marB="0"/>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8921714"/>
                  </a:ext>
                </a:extLst>
              </a:tr>
            </a:tbl>
          </a:graphicData>
        </a:graphic>
      </p:graphicFrame>
      <p:sp>
        <p:nvSpPr>
          <p:cNvPr id="7" name="テキスト ボックス 6">
            <a:extLst>
              <a:ext uri="{FF2B5EF4-FFF2-40B4-BE49-F238E27FC236}">
                <a16:creationId xmlns:a16="http://schemas.microsoft.com/office/drawing/2014/main" id="{27D915C4-BE41-19C0-37DC-867B930FD902}"/>
              </a:ext>
            </a:extLst>
          </p:cNvPr>
          <p:cNvSpPr txBox="1"/>
          <p:nvPr/>
        </p:nvSpPr>
        <p:spPr>
          <a:xfrm>
            <a:off x="482668" y="7653072"/>
            <a:ext cx="6794501" cy="461665"/>
          </a:xfrm>
          <a:prstGeom prst="rect">
            <a:avLst/>
          </a:prstGeom>
          <a:noFill/>
        </p:spPr>
        <p:txBody>
          <a:bodyPr wrap="square" rtlCol="0">
            <a:spAutoFit/>
          </a:bodyPr>
          <a:lstStyle/>
          <a:p>
            <a:r>
              <a:rPr kumimoji="1" lang="en-US" altLang="ja-JP" sz="1200" dirty="0"/>
              <a:t>【</a:t>
            </a:r>
            <a:r>
              <a:rPr kumimoji="1" lang="ja-JP" altLang="en-US" sz="1200" dirty="0"/>
              <a:t>開催日時</a:t>
            </a:r>
            <a:r>
              <a:rPr kumimoji="1" lang="en-US" altLang="ja-JP" sz="1200" dirty="0"/>
              <a:t>】</a:t>
            </a:r>
            <a:r>
              <a:rPr kumimoji="1" lang="ja-JP" altLang="en-US" sz="1200" dirty="0"/>
              <a:t>　</a:t>
            </a:r>
            <a:endParaRPr kumimoji="1" lang="en-US" altLang="ja-JP" sz="1200" dirty="0"/>
          </a:p>
          <a:p>
            <a:r>
              <a:rPr kumimoji="1" lang="ja-JP" altLang="en-US" sz="1200" dirty="0"/>
              <a:t>＜令和６年＞　</a:t>
            </a:r>
            <a:r>
              <a:rPr lang="ja-JP" altLang="en-US" sz="1200" dirty="0"/>
              <a:t>６月１３日（木）、７月１１日（木）、８月８日（木）、９月１２日（木）、１０月１０日（木）、</a:t>
            </a:r>
            <a:endParaRPr kumimoji="1" lang="ja-JP" altLang="en-US" sz="1200" dirty="0"/>
          </a:p>
        </p:txBody>
      </p:sp>
      <p:sp>
        <p:nvSpPr>
          <p:cNvPr id="8" name="テキスト ボックス 7">
            <a:extLst>
              <a:ext uri="{FF2B5EF4-FFF2-40B4-BE49-F238E27FC236}">
                <a16:creationId xmlns:a16="http://schemas.microsoft.com/office/drawing/2014/main" id="{0B1356A7-D0D4-E826-2964-D6BC6911A975}"/>
              </a:ext>
            </a:extLst>
          </p:cNvPr>
          <p:cNvSpPr txBox="1"/>
          <p:nvPr/>
        </p:nvSpPr>
        <p:spPr>
          <a:xfrm>
            <a:off x="1011072" y="8938181"/>
            <a:ext cx="5520387" cy="892552"/>
          </a:xfrm>
          <a:prstGeom prst="rect">
            <a:avLst/>
          </a:prstGeom>
          <a:noFill/>
        </p:spPr>
        <p:txBody>
          <a:bodyPr wrap="square" rtlCol="0">
            <a:spAutoFit/>
          </a:bodyPr>
          <a:lstStyle/>
          <a:p>
            <a:r>
              <a:rPr kumimoji="1" lang="ja-JP" altLang="en-US" sz="1200" dirty="0"/>
              <a:t>申込日時　</a:t>
            </a:r>
            <a:r>
              <a:rPr kumimoji="1" lang="ja-JP" altLang="en-US" sz="1200" u="sng" dirty="0"/>
              <a:t>　</a:t>
            </a:r>
            <a:r>
              <a:rPr kumimoji="1" lang="ja-JP" altLang="en-US" sz="2000" u="sng" dirty="0"/>
              <a:t>　　　</a:t>
            </a:r>
            <a:r>
              <a:rPr kumimoji="1" lang="ja-JP" altLang="en-US" sz="2800" u="sng" dirty="0"/>
              <a:t>月　　日（　）　　　　：</a:t>
            </a:r>
            <a:r>
              <a:rPr kumimoji="1" lang="en-US" altLang="ja-JP" sz="2800" u="sng" dirty="0"/>
              <a:t>00</a:t>
            </a:r>
            <a:r>
              <a:rPr kumimoji="1" lang="ja-JP" altLang="en-US" sz="2800" u="sng" dirty="0"/>
              <a:t>～　　　　　　　　　　　　　　　　　</a:t>
            </a:r>
            <a:endParaRPr kumimoji="1" lang="en-US" altLang="ja-JP" sz="2800" u="sng" dirty="0"/>
          </a:p>
          <a:p>
            <a:r>
              <a:rPr lang="ja-JP" altLang="en-US" sz="1200" dirty="0"/>
              <a:t>　</a:t>
            </a:r>
            <a:endParaRPr lang="en-US" altLang="ja-JP" sz="1200" dirty="0"/>
          </a:p>
          <a:p>
            <a:r>
              <a:rPr lang="ja-JP" altLang="en-US" sz="1200" dirty="0"/>
              <a:t>　　　　　　　　　　＊お申込みの際は、必ず日時・時間をご記入ください。</a:t>
            </a:r>
            <a:endParaRPr kumimoji="1" lang="ja-JP" altLang="en-US" sz="1200" dirty="0"/>
          </a:p>
        </p:txBody>
      </p:sp>
      <p:sp>
        <p:nvSpPr>
          <p:cNvPr id="9" name="テキスト ボックス 8">
            <a:extLst>
              <a:ext uri="{FF2B5EF4-FFF2-40B4-BE49-F238E27FC236}">
                <a16:creationId xmlns:a16="http://schemas.microsoft.com/office/drawing/2014/main" id="{86539903-0785-F437-A7E9-5D74972163D4}"/>
              </a:ext>
            </a:extLst>
          </p:cNvPr>
          <p:cNvSpPr txBox="1"/>
          <p:nvPr/>
        </p:nvSpPr>
        <p:spPr>
          <a:xfrm>
            <a:off x="505333" y="8588466"/>
            <a:ext cx="6794501" cy="276999"/>
          </a:xfrm>
          <a:prstGeom prst="rect">
            <a:avLst/>
          </a:prstGeom>
          <a:noFill/>
        </p:spPr>
        <p:txBody>
          <a:bodyPr wrap="square" rtlCol="0">
            <a:spAutoFit/>
          </a:bodyPr>
          <a:lstStyle/>
          <a:p>
            <a:r>
              <a:rPr kumimoji="1" lang="en-US" altLang="ja-JP" sz="1200" dirty="0"/>
              <a:t>【</a:t>
            </a:r>
            <a:r>
              <a:rPr kumimoji="1" lang="ja-JP" altLang="en-US" sz="1200" dirty="0"/>
              <a:t>時間帯</a:t>
            </a:r>
            <a:r>
              <a:rPr kumimoji="1" lang="en-US" altLang="ja-JP" sz="1200" dirty="0"/>
              <a:t>】</a:t>
            </a:r>
            <a:r>
              <a:rPr kumimoji="1" lang="ja-JP" altLang="en-US" sz="1200" dirty="0"/>
              <a:t>　　①１０：００～　　②１３：００～　　　　③１５：００～</a:t>
            </a:r>
          </a:p>
        </p:txBody>
      </p:sp>
      <p:sp>
        <p:nvSpPr>
          <p:cNvPr id="10" name="テキスト ボックス 9">
            <a:extLst>
              <a:ext uri="{FF2B5EF4-FFF2-40B4-BE49-F238E27FC236}">
                <a16:creationId xmlns:a16="http://schemas.microsoft.com/office/drawing/2014/main" id="{A26E5AD1-C60F-9045-97FF-59420530F7D7}"/>
              </a:ext>
            </a:extLst>
          </p:cNvPr>
          <p:cNvSpPr txBox="1"/>
          <p:nvPr/>
        </p:nvSpPr>
        <p:spPr>
          <a:xfrm>
            <a:off x="482667" y="8303195"/>
            <a:ext cx="6794501" cy="276999"/>
          </a:xfrm>
          <a:prstGeom prst="rect">
            <a:avLst/>
          </a:prstGeom>
          <a:noFill/>
        </p:spPr>
        <p:txBody>
          <a:bodyPr wrap="square" rtlCol="0">
            <a:spAutoFit/>
          </a:bodyPr>
          <a:lstStyle/>
          <a:p>
            <a:r>
              <a:rPr lang="ja-JP" altLang="en-US" sz="1200" dirty="0"/>
              <a:t>＜令和７年＞　１月９日（木）、２月１３日（木）、３月１３日（木）</a:t>
            </a:r>
            <a:endParaRPr kumimoji="1" lang="ja-JP" altLang="en-US" sz="1200" dirty="0"/>
          </a:p>
        </p:txBody>
      </p:sp>
      <p:sp>
        <p:nvSpPr>
          <p:cNvPr id="11" name="テキスト ボックス 10">
            <a:extLst>
              <a:ext uri="{FF2B5EF4-FFF2-40B4-BE49-F238E27FC236}">
                <a16:creationId xmlns:a16="http://schemas.microsoft.com/office/drawing/2014/main" id="{BEF53A44-E337-5BD3-05E6-05399EDEF576}"/>
              </a:ext>
            </a:extLst>
          </p:cNvPr>
          <p:cNvSpPr txBox="1"/>
          <p:nvPr/>
        </p:nvSpPr>
        <p:spPr>
          <a:xfrm>
            <a:off x="1437279" y="8058539"/>
            <a:ext cx="6113168" cy="276999"/>
          </a:xfrm>
          <a:prstGeom prst="rect">
            <a:avLst/>
          </a:prstGeom>
          <a:noFill/>
        </p:spPr>
        <p:txBody>
          <a:bodyPr wrap="square" rtlCol="0">
            <a:spAutoFit/>
          </a:bodyPr>
          <a:lstStyle/>
          <a:p>
            <a:r>
              <a:rPr lang="ja-JP" altLang="en-US" sz="1200" dirty="0"/>
              <a:t>１１月１５日（金）*</a:t>
            </a:r>
            <a:r>
              <a:rPr lang="ja-JP" altLang="en-US" sz="800" dirty="0"/>
              <a:t>（指定日と異なります）</a:t>
            </a:r>
            <a:r>
              <a:rPr lang="ja-JP" altLang="en-US" sz="1200" dirty="0"/>
              <a:t>、１２月１２日（木）</a:t>
            </a:r>
            <a:r>
              <a:rPr kumimoji="1" lang="ja-JP" altLang="en-US" sz="1200" dirty="0"/>
              <a:t>　　</a:t>
            </a:r>
            <a:endParaRPr kumimoji="1" lang="en-US" altLang="ja-JP" sz="1200" dirty="0"/>
          </a:p>
        </p:txBody>
      </p:sp>
      <p:pic>
        <p:nvPicPr>
          <p:cNvPr id="13" name="図 12" descr="QR コード&#10;&#10;自動的に生成された説明">
            <a:extLst>
              <a:ext uri="{FF2B5EF4-FFF2-40B4-BE49-F238E27FC236}">
                <a16:creationId xmlns:a16="http://schemas.microsoft.com/office/drawing/2014/main" id="{3788941B-48E3-D770-FFA3-0490915845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53023" y="876594"/>
            <a:ext cx="1400175" cy="1400175"/>
          </a:xfrm>
          <a:prstGeom prst="rect">
            <a:avLst/>
          </a:prstGeom>
        </p:spPr>
      </p:pic>
    </p:spTree>
    <p:extLst>
      <p:ext uri="{BB962C8B-B14F-4D97-AF65-F5344CB8AC3E}">
        <p14:creationId xmlns:p14="http://schemas.microsoft.com/office/powerpoint/2010/main" val="3438795813"/>
      </p:ext>
    </p:extLst>
  </p:cSld>
  <p:clrMapOvr>
    <a:masterClrMapping/>
  </p:clrMapOvr>
</p:sld>
</file>

<file path=ppt/theme/theme1.xml><?xml version="1.0" encoding="utf-8"?>
<a:theme xmlns:a="http://schemas.openxmlformats.org/drawingml/2006/main" name="1_ガイド入りテンプレートサンプル20130531三木さん">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potx" id="{3F8E5C06-014F-4A13-A3C7-E133BECAFD1E}" vid="{BD152B00-4CFD-4022-8208-530F7579D7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615</Words>
  <Application>Microsoft Office PowerPoint</Application>
  <PresentationFormat>ユーザー設定</PresentationFormat>
  <Paragraphs>76</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HGPSoeiKakugothicUB</vt:lpstr>
      <vt:lpstr>HGPSoeiKakugothicUB</vt:lpstr>
      <vt:lpstr>HGS創英角ｺﾞｼｯｸUB</vt:lpstr>
      <vt:lpstr>HG丸ｺﾞｼｯｸM-PRO</vt:lpstr>
      <vt:lpstr>ＭＳ 明朝</vt:lpstr>
      <vt:lpstr>メイリオ</vt:lpstr>
      <vt:lpstr>游ゴシック</vt:lpstr>
      <vt:lpstr>Arial</vt:lpstr>
      <vt:lpstr>Calibri</vt:lpstr>
      <vt:lpstr>Calibri Light</vt:lpstr>
      <vt:lpstr>1_ガイド入りテンプレートサンプル20130531三木さん</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2016-07-27T06:24:57Z</dcterms:created>
  <dcterms:modified xsi:type="dcterms:W3CDTF">2024-04-30T00:07:47Z</dcterms:modified>
</cp:coreProperties>
</file>